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5143500" cx="9144000"/>
  <p:notesSz cx="6858000" cy="9144000"/>
  <p:embeddedFontLst>
    <p:embeddedFont>
      <p:font typeface="Playfair Display"/>
      <p:regular r:id="rId10"/>
      <p:bold r:id="rId11"/>
      <p:italic r:id="rId12"/>
      <p:boldItalic r:id="rId13"/>
    </p:embeddedFont>
    <p:embeddedFont>
      <p:font typeface="Lato"/>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PlayfairDisplay-bold.fntdata"/><Relationship Id="rId10" Type="http://schemas.openxmlformats.org/officeDocument/2006/relationships/font" Target="fonts/PlayfairDisplay-regular.fntdata"/><Relationship Id="rId13" Type="http://schemas.openxmlformats.org/officeDocument/2006/relationships/font" Target="fonts/PlayfairDisplay-boldItalic.fntdata"/><Relationship Id="rId12" Type="http://schemas.openxmlformats.org/officeDocument/2006/relationships/font" Target="fonts/PlayfairDisplay-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Lato-bold.fntdata"/><Relationship Id="rId14" Type="http://schemas.openxmlformats.org/officeDocument/2006/relationships/font" Target="fonts/Lato-regular.fntdata"/><Relationship Id="rId17" Type="http://schemas.openxmlformats.org/officeDocument/2006/relationships/font" Target="fonts/Lato-boldItalic.fntdata"/><Relationship Id="rId16" Type="http://schemas.openxmlformats.org/officeDocument/2006/relationships/font" Target="fonts/La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fa998256e9_0_1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fa998256e9_0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fa998256e9_0_1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fa998256e9_0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fa998256e9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fa998256e9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9050" y="748800"/>
            <a:ext cx="3645900" cy="36459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2992950" y="992700"/>
            <a:ext cx="3158100" cy="3158100"/>
          </a:xfrm>
          <a:prstGeom prst="rect">
            <a:avLst/>
          </a:prstGeom>
          <a:noFill/>
          <a:ln cap="flat" cmpd="sng" w="28575">
            <a:solidFill>
              <a:schemeClr val="lt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096250" y="1627200"/>
            <a:ext cx="2951400" cy="15843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3200"/>
              <a:buFont typeface="Lato"/>
              <a:buNone/>
              <a:defRPr>
                <a:solidFill>
                  <a:schemeClr val="lt1"/>
                </a:solidFill>
                <a:latin typeface="Lato"/>
                <a:ea typeface="Lato"/>
                <a:cs typeface="Lato"/>
                <a:sym typeface="Lato"/>
              </a:defRPr>
            </a:lvl1pPr>
            <a:lvl2pPr lvl="1" algn="ctr">
              <a:spcBef>
                <a:spcPts val="0"/>
              </a:spcBef>
              <a:spcAft>
                <a:spcPts val="0"/>
              </a:spcAft>
              <a:buClr>
                <a:schemeClr val="lt1"/>
              </a:buClr>
              <a:buSzPts val="3200"/>
              <a:buFont typeface="Lato"/>
              <a:buNone/>
              <a:defRPr>
                <a:solidFill>
                  <a:schemeClr val="lt1"/>
                </a:solidFill>
                <a:latin typeface="Lato"/>
                <a:ea typeface="Lato"/>
                <a:cs typeface="Lato"/>
                <a:sym typeface="Lato"/>
              </a:defRPr>
            </a:lvl2pPr>
            <a:lvl3pPr lvl="2" algn="ctr">
              <a:spcBef>
                <a:spcPts val="0"/>
              </a:spcBef>
              <a:spcAft>
                <a:spcPts val="0"/>
              </a:spcAft>
              <a:buClr>
                <a:schemeClr val="lt1"/>
              </a:buClr>
              <a:buSzPts val="3200"/>
              <a:buFont typeface="Lato"/>
              <a:buNone/>
              <a:defRPr>
                <a:solidFill>
                  <a:schemeClr val="lt1"/>
                </a:solidFill>
                <a:latin typeface="Lato"/>
                <a:ea typeface="Lato"/>
                <a:cs typeface="Lato"/>
                <a:sym typeface="Lato"/>
              </a:defRPr>
            </a:lvl3pPr>
            <a:lvl4pPr lvl="3" algn="ctr">
              <a:spcBef>
                <a:spcPts val="0"/>
              </a:spcBef>
              <a:spcAft>
                <a:spcPts val="0"/>
              </a:spcAft>
              <a:buClr>
                <a:schemeClr val="lt1"/>
              </a:buClr>
              <a:buSzPts val="3200"/>
              <a:buFont typeface="Lato"/>
              <a:buNone/>
              <a:defRPr>
                <a:solidFill>
                  <a:schemeClr val="lt1"/>
                </a:solidFill>
                <a:latin typeface="Lato"/>
                <a:ea typeface="Lato"/>
                <a:cs typeface="Lato"/>
                <a:sym typeface="Lato"/>
              </a:defRPr>
            </a:lvl4pPr>
            <a:lvl5pPr lvl="4" algn="ctr">
              <a:spcBef>
                <a:spcPts val="0"/>
              </a:spcBef>
              <a:spcAft>
                <a:spcPts val="0"/>
              </a:spcAft>
              <a:buClr>
                <a:schemeClr val="lt1"/>
              </a:buClr>
              <a:buSzPts val="3200"/>
              <a:buFont typeface="Lato"/>
              <a:buNone/>
              <a:defRPr>
                <a:solidFill>
                  <a:schemeClr val="lt1"/>
                </a:solidFill>
                <a:latin typeface="Lato"/>
                <a:ea typeface="Lato"/>
                <a:cs typeface="Lato"/>
                <a:sym typeface="Lato"/>
              </a:defRPr>
            </a:lvl5pPr>
            <a:lvl6pPr lvl="5" algn="ctr">
              <a:spcBef>
                <a:spcPts val="0"/>
              </a:spcBef>
              <a:spcAft>
                <a:spcPts val="0"/>
              </a:spcAft>
              <a:buClr>
                <a:schemeClr val="lt1"/>
              </a:buClr>
              <a:buSzPts val="3200"/>
              <a:buFont typeface="Lato"/>
              <a:buNone/>
              <a:defRPr>
                <a:solidFill>
                  <a:schemeClr val="lt1"/>
                </a:solidFill>
                <a:latin typeface="Lato"/>
                <a:ea typeface="Lato"/>
                <a:cs typeface="Lato"/>
                <a:sym typeface="Lato"/>
              </a:defRPr>
            </a:lvl6pPr>
            <a:lvl7pPr lvl="6" algn="ctr">
              <a:spcBef>
                <a:spcPts val="0"/>
              </a:spcBef>
              <a:spcAft>
                <a:spcPts val="0"/>
              </a:spcAft>
              <a:buClr>
                <a:schemeClr val="lt1"/>
              </a:buClr>
              <a:buSzPts val="3200"/>
              <a:buFont typeface="Lato"/>
              <a:buNone/>
              <a:defRPr>
                <a:solidFill>
                  <a:schemeClr val="lt1"/>
                </a:solidFill>
                <a:latin typeface="Lato"/>
                <a:ea typeface="Lato"/>
                <a:cs typeface="Lato"/>
                <a:sym typeface="Lato"/>
              </a:defRPr>
            </a:lvl7pPr>
            <a:lvl8pPr lvl="7" algn="ctr">
              <a:spcBef>
                <a:spcPts val="0"/>
              </a:spcBef>
              <a:spcAft>
                <a:spcPts val="0"/>
              </a:spcAft>
              <a:buClr>
                <a:schemeClr val="lt1"/>
              </a:buClr>
              <a:buSzPts val="3200"/>
              <a:buFont typeface="Lato"/>
              <a:buNone/>
              <a:defRPr>
                <a:solidFill>
                  <a:schemeClr val="lt1"/>
                </a:solidFill>
                <a:latin typeface="Lato"/>
                <a:ea typeface="Lato"/>
                <a:cs typeface="Lato"/>
                <a:sym typeface="Lato"/>
              </a:defRPr>
            </a:lvl8pPr>
            <a:lvl9pPr lvl="8" algn="ctr">
              <a:spcBef>
                <a:spcPts val="0"/>
              </a:spcBef>
              <a:spcAft>
                <a:spcPts val="0"/>
              </a:spcAft>
              <a:buClr>
                <a:schemeClr val="lt1"/>
              </a:buClr>
              <a:buSzPts val="3200"/>
              <a:buFont typeface="Lato"/>
              <a:buNone/>
              <a:defRPr>
                <a:solidFill>
                  <a:schemeClr val="lt1"/>
                </a:solidFill>
                <a:latin typeface="Lato"/>
                <a:ea typeface="Lato"/>
                <a:cs typeface="Lato"/>
                <a:sym typeface="Lato"/>
              </a:defRPr>
            </a:lvl9pPr>
          </a:lstStyle>
          <a:p/>
        </p:txBody>
      </p:sp>
      <p:sp>
        <p:nvSpPr>
          <p:cNvPr id="13" name="Google Shape;13;p2"/>
          <p:cNvSpPr txBox="1"/>
          <p:nvPr>
            <p:ph idx="1" type="subTitle"/>
          </p:nvPr>
        </p:nvSpPr>
        <p:spPr>
          <a:xfrm>
            <a:off x="3096363" y="3266930"/>
            <a:ext cx="2951400" cy="701400"/>
          </a:xfrm>
          <a:prstGeom prst="rect">
            <a:avLst/>
          </a:prstGeom>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1800"/>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9pPr>
          </a:lstStyle>
          <a:p/>
        </p:txBody>
      </p:sp>
      <p:sp>
        <p:nvSpPr>
          <p:cNvPr id="14" name="Google Shape;14;p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1"/>
          <p:cNvSpPr txBox="1"/>
          <p:nvPr>
            <p:ph hasCustomPrompt="1" type="title"/>
          </p:nvPr>
        </p:nvSpPr>
        <p:spPr>
          <a:xfrm>
            <a:off x="311700" y="1233100"/>
            <a:ext cx="8520600" cy="1610100"/>
          </a:xfrm>
          <a:prstGeom prst="rect">
            <a:avLst/>
          </a:prstGeom>
        </p:spPr>
        <p:txBody>
          <a:bodyPr anchorCtr="0" anchor="b" bIns="91425" lIns="91425" spcFirstLastPara="1" rIns="91425" wrap="square" tIns="91425">
            <a:normAutofit/>
          </a:bodyPr>
          <a:lstStyle>
            <a:lvl1pPr lvl="0" algn="ctr">
              <a:spcBef>
                <a:spcPts val="0"/>
              </a:spcBef>
              <a:spcAft>
                <a:spcPts val="0"/>
              </a:spcAft>
              <a:buSzPts val="10000"/>
              <a:buFont typeface="Lato"/>
              <a:buNone/>
              <a:defRPr sz="10000">
                <a:latin typeface="Lato"/>
                <a:ea typeface="Lato"/>
                <a:cs typeface="Lato"/>
                <a:sym typeface="Lato"/>
              </a:defRPr>
            </a:lvl1pPr>
            <a:lvl2pPr lvl="1" algn="ctr">
              <a:spcBef>
                <a:spcPts val="0"/>
              </a:spcBef>
              <a:spcAft>
                <a:spcPts val="0"/>
              </a:spcAft>
              <a:buSzPts val="10000"/>
              <a:buFont typeface="Lato"/>
              <a:buNone/>
              <a:defRPr sz="10000">
                <a:latin typeface="Lato"/>
                <a:ea typeface="Lato"/>
                <a:cs typeface="Lato"/>
                <a:sym typeface="Lato"/>
              </a:defRPr>
            </a:lvl2pPr>
            <a:lvl3pPr lvl="2" algn="ctr">
              <a:spcBef>
                <a:spcPts val="0"/>
              </a:spcBef>
              <a:spcAft>
                <a:spcPts val="0"/>
              </a:spcAft>
              <a:buSzPts val="10000"/>
              <a:buFont typeface="Lato"/>
              <a:buNone/>
              <a:defRPr sz="10000">
                <a:latin typeface="Lato"/>
                <a:ea typeface="Lato"/>
                <a:cs typeface="Lato"/>
                <a:sym typeface="Lato"/>
              </a:defRPr>
            </a:lvl3pPr>
            <a:lvl4pPr lvl="3" algn="ctr">
              <a:spcBef>
                <a:spcPts val="0"/>
              </a:spcBef>
              <a:spcAft>
                <a:spcPts val="0"/>
              </a:spcAft>
              <a:buSzPts val="10000"/>
              <a:buFont typeface="Lato"/>
              <a:buNone/>
              <a:defRPr sz="10000">
                <a:latin typeface="Lato"/>
                <a:ea typeface="Lato"/>
                <a:cs typeface="Lato"/>
                <a:sym typeface="Lato"/>
              </a:defRPr>
            </a:lvl4pPr>
            <a:lvl5pPr lvl="4" algn="ctr">
              <a:spcBef>
                <a:spcPts val="0"/>
              </a:spcBef>
              <a:spcAft>
                <a:spcPts val="0"/>
              </a:spcAft>
              <a:buSzPts val="10000"/>
              <a:buFont typeface="Lato"/>
              <a:buNone/>
              <a:defRPr sz="10000">
                <a:latin typeface="Lato"/>
                <a:ea typeface="Lato"/>
                <a:cs typeface="Lato"/>
                <a:sym typeface="Lato"/>
              </a:defRPr>
            </a:lvl5pPr>
            <a:lvl6pPr lvl="5" algn="ctr">
              <a:spcBef>
                <a:spcPts val="0"/>
              </a:spcBef>
              <a:spcAft>
                <a:spcPts val="0"/>
              </a:spcAft>
              <a:buSzPts val="10000"/>
              <a:buFont typeface="Lato"/>
              <a:buNone/>
              <a:defRPr sz="10000">
                <a:latin typeface="Lato"/>
                <a:ea typeface="Lato"/>
                <a:cs typeface="Lato"/>
                <a:sym typeface="Lato"/>
              </a:defRPr>
            </a:lvl6pPr>
            <a:lvl7pPr lvl="6" algn="ctr">
              <a:spcBef>
                <a:spcPts val="0"/>
              </a:spcBef>
              <a:spcAft>
                <a:spcPts val="0"/>
              </a:spcAft>
              <a:buSzPts val="10000"/>
              <a:buFont typeface="Lato"/>
              <a:buNone/>
              <a:defRPr sz="10000">
                <a:latin typeface="Lato"/>
                <a:ea typeface="Lato"/>
                <a:cs typeface="Lato"/>
                <a:sym typeface="Lato"/>
              </a:defRPr>
            </a:lvl7pPr>
            <a:lvl8pPr lvl="7" algn="ctr">
              <a:spcBef>
                <a:spcPts val="0"/>
              </a:spcBef>
              <a:spcAft>
                <a:spcPts val="0"/>
              </a:spcAft>
              <a:buSzPts val="10000"/>
              <a:buFont typeface="Lato"/>
              <a:buNone/>
              <a:defRPr sz="10000">
                <a:latin typeface="Lato"/>
                <a:ea typeface="Lato"/>
                <a:cs typeface="Lato"/>
                <a:sym typeface="Lato"/>
              </a:defRPr>
            </a:lvl8pPr>
            <a:lvl9pPr lvl="8" algn="ctr">
              <a:spcBef>
                <a:spcPts val="0"/>
              </a:spcBef>
              <a:spcAft>
                <a:spcPts val="0"/>
              </a:spcAft>
              <a:buSzPts val="10000"/>
              <a:buFont typeface="Lato"/>
              <a:buNone/>
              <a:defRPr sz="10000">
                <a:latin typeface="Lato"/>
                <a:ea typeface="Lato"/>
                <a:cs typeface="Lato"/>
                <a:sym typeface="Lato"/>
              </a:defRPr>
            </a:lvl9pPr>
          </a:lstStyle>
          <a:p>
            <a:r>
              <a:t>xx%</a:t>
            </a:r>
          </a:p>
        </p:txBody>
      </p:sp>
      <p:sp>
        <p:nvSpPr>
          <p:cNvPr id="51" name="Google Shape;51;p11"/>
          <p:cNvSpPr txBox="1"/>
          <p:nvPr>
            <p:ph idx="1" type="body"/>
          </p:nvPr>
        </p:nvSpPr>
        <p:spPr>
          <a:xfrm>
            <a:off x="311700" y="291945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sp>
        <p:nvSpPr>
          <p:cNvPr id="16" name="Google Shape;16;p3"/>
          <p:cNvSpPr txBox="1"/>
          <p:nvPr>
            <p:ph type="title"/>
          </p:nvPr>
        </p:nvSpPr>
        <p:spPr>
          <a:xfrm>
            <a:off x="509550" y="1423875"/>
            <a:ext cx="8124900" cy="17982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17" name="Google Shape;17;p3"/>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txBox="1"/>
          <p:nvPr>
            <p:ph type="title"/>
          </p:nvPr>
        </p:nvSpPr>
        <p:spPr>
          <a:xfrm>
            <a:off x="311700" y="391350"/>
            <a:ext cx="8520600" cy="626100"/>
          </a:xfrm>
          <a:prstGeom prst="rect">
            <a:avLst/>
          </a:prstGeom>
        </p:spPr>
        <p:txBody>
          <a:bodyPr anchorCtr="0" anchor="t"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1" name="Google Shape;21;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2" name="Google Shape;22;p4"/>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391350"/>
            <a:ext cx="8520600" cy="626100"/>
          </a:xfrm>
          <a:prstGeom prst="rect">
            <a:avLst/>
          </a:prstGeom>
        </p:spPr>
        <p:txBody>
          <a:bodyPr anchorCtr="0" anchor="t"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5" name="Google Shape;25;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6" name="Google Shape;26;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391350"/>
            <a:ext cx="8520600" cy="626100"/>
          </a:xfrm>
          <a:prstGeom prst="rect">
            <a:avLst/>
          </a:prstGeom>
        </p:spPr>
        <p:txBody>
          <a:bodyPr anchorCtr="0" anchor="t"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30" name="Google Shape;30;p6"/>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91378"/>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7"/>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2"/>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37" name="Google Shape;37;p8"/>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1" name="Google Shape;41;p9"/>
          <p:cNvSpPr txBox="1"/>
          <p:nvPr>
            <p:ph type="title"/>
          </p:nvPr>
        </p:nvSpPr>
        <p:spPr>
          <a:xfrm>
            <a:off x="265500" y="1107950"/>
            <a:ext cx="4045200" cy="1683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265500" y="28452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4" name="Google Shape;44;p9"/>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7" name="Google Shape;47;p10"/>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coral">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91350"/>
            <a:ext cx="8520600" cy="6261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58" name="Shape 58"/>
        <p:cNvGrpSpPr/>
        <p:nvPr/>
      </p:nvGrpSpPr>
      <p:grpSpPr>
        <a:xfrm>
          <a:off x="0" y="0"/>
          <a:ext cx="0" cy="0"/>
          <a:chOff x="0" y="0"/>
          <a:chExt cx="0" cy="0"/>
        </a:xfrm>
      </p:grpSpPr>
      <p:pic>
        <p:nvPicPr>
          <p:cNvPr id="59" name="Google Shape;59;p13"/>
          <p:cNvPicPr preferRelativeResize="0"/>
          <p:nvPr/>
        </p:nvPicPr>
        <p:blipFill rotWithShape="1">
          <a:blip r:embed="rId3">
            <a:alphaModFix amt="19000"/>
          </a:blip>
          <a:srcRect b="13094" l="12840" r="22635" t="16279"/>
          <a:stretch/>
        </p:blipFill>
        <p:spPr>
          <a:xfrm>
            <a:off x="2745175" y="744625"/>
            <a:ext cx="3636577" cy="3671498"/>
          </a:xfrm>
          <a:prstGeom prst="rect">
            <a:avLst/>
          </a:prstGeom>
          <a:noFill/>
          <a:ln>
            <a:noFill/>
          </a:ln>
        </p:spPr>
      </p:pic>
      <p:sp>
        <p:nvSpPr>
          <p:cNvPr id="60" name="Google Shape;60;p13"/>
          <p:cNvSpPr txBox="1"/>
          <p:nvPr>
            <p:ph type="ctrTitle"/>
          </p:nvPr>
        </p:nvSpPr>
        <p:spPr>
          <a:xfrm>
            <a:off x="3096300" y="1779600"/>
            <a:ext cx="2951400" cy="15843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Restoration Fundraising</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311700" y="391350"/>
            <a:ext cx="8520600" cy="626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Question One</a:t>
            </a:r>
            <a:endParaRPr/>
          </a:p>
        </p:txBody>
      </p:sp>
      <p:sp>
        <p:nvSpPr>
          <p:cNvPr id="66" name="Google Shape;66;p14"/>
          <p:cNvSpPr txBox="1"/>
          <p:nvPr>
            <p:ph idx="1" type="body"/>
          </p:nvPr>
        </p:nvSpPr>
        <p:spPr>
          <a:xfrm>
            <a:off x="311700" y="1152475"/>
            <a:ext cx="6528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For the Confederated Tribes of Grand Ronde to regain their status as a federally recognized tribe, there were many steps they had to go through along the way. To raise </a:t>
            </a:r>
            <a:r>
              <a:rPr lang="en"/>
              <a:t>money, one fundraiser they held often was a bake sale. If 20 people donated a baked good (cake, cookies, brownies, etc.) and every baked good was purchased for $5, how much money was made during that fundraiser?</a:t>
            </a:r>
            <a:endParaRPr/>
          </a:p>
        </p:txBody>
      </p:sp>
      <p:pic>
        <p:nvPicPr>
          <p:cNvPr id="67" name="Google Shape;67;p14"/>
          <p:cNvPicPr preferRelativeResize="0"/>
          <p:nvPr/>
        </p:nvPicPr>
        <p:blipFill>
          <a:blip r:embed="rId3">
            <a:alphaModFix/>
          </a:blip>
          <a:stretch>
            <a:fillRect/>
          </a:stretch>
        </p:blipFill>
        <p:spPr>
          <a:xfrm>
            <a:off x="6840675" y="86600"/>
            <a:ext cx="2213599" cy="22136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5"/>
          <p:cNvSpPr txBox="1"/>
          <p:nvPr>
            <p:ph type="title"/>
          </p:nvPr>
        </p:nvSpPr>
        <p:spPr>
          <a:xfrm>
            <a:off x="311700" y="391350"/>
            <a:ext cx="8520600" cy="626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Question Two</a:t>
            </a:r>
            <a:endParaRPr/>
          </a:p>
        </p:txBody>
      </p:sp>
      <p:sp>
        <p:nvSpPr>
          <p:cNvPr id="73" name="Google Shape;73;p15"/>
          <p:cNvSpPr txBox="1"/>
          <p:nvPr>
            <p:ph idx="1" type="body"/>
          </p:nvPr>
        </p:nvSpPr>
        <p:spPr>
          <a:xfrm>
            <a:off x="311700" y="1152475"/>
            <a:ext cx="58218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Bottle/Can </a:t>
            </a:r>
            <a:r>
              <a:rPr lang="en"/>
              <a:t>returns</a:t>
            </a:r>
            <a:r>
              <a:rPr lang="en"/>
              <a:t> were another fundraiser often used. People of Grand Ronde would save up their cans and bottles for the Restoration Committee to collect and deposit for money. If the Committee had a goal to raise $50 by returning cans and bottles, and each can/bottle was worth ¢5, how many cans/bottles would they need to turn in?</a:t>
            </a:r>
            <a:endParaRPr/>
          </a:p>
        </p:txBody>
      </p:sp>
      <p:pic>
        <p:nvPicPr>
          <p:cNvPr id="74" name="Google Shape;74;p15"/>
          <p:cNvPicPr preferRelativeResize="0"/>
          <p:nvPr/>
        </p:nvPicPr>
        <p:blipFill>
          <a:blip r:embed="rId3">
            <a:alphaModFix/>
          </a:blip>
          <a:stretch>
            <a:fillRect/>
          </a:stretch>
        </p:blipFill>
        <p:spPr>
          <a:xfrm>
            <a:off x="6133525" y="147200"/>
            <a:ext cx="3010475" cy="484909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6"/>
          <p:cNvSpPr txBox="1"/>
          <p:nvPr>
            <p:ph type="title"/>
          </p:nvPr>
        </p:nvSpPr>
        <p:spPr>
          <a:xfrm>
            <a:off x="311700" y="391350"/>
            <a:ext cx="8520600" cy="626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Question Three</a:t>
            </a:r>
            <a:endParaRPr/>
          </a:p>
        </p:txBody>
      </p:sp>
      <p:sp>
        <p:nvSpPr>
          <p:cNvPr id="80" name="Google Shape;80;p16"/>
          <p:cNvSpPr txBox="1"/>
          <p:nvPr>
            <p:ph idx="1" type="body"/>
          </p:nvPr>
        </p:nvSpPr>
        <p:spPr>
          <a:xfrm>
            <a:off x="311700" y="1152475"/>
            <a:ext cx="55851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Another fundraiser the </a:t>
            </a:r>
            <a:r>
              <a:rPr lang="en"/>
              <a:t>people</a:t>
            </a:r>
            <a:r>
              <a:rPr lang="en"/>
              <a:t> of Grand Ronde often held were frybread sales. These sales usually included selling pieces of frybread covered with berry jam along the highway. One day while out selling frybread, Mrs. Leno was able to sell 16 pieces of frybread! If every piece of frybread cost $3, how much money was Mrs. Leno able to raise that day?</a:t>
            </a:r>
            <a:endParaRPr/>
          </a:p>
        </p:txBody>
      </p:sp>
      <p:pic>
        <p:nvPicPr>
          <p:cNvPr id="81" name="Google Shape;81;p16"/>
          <p:cNvPicPr preferRelativeResize="0"/>
          <p:nvPr/>
        </p:nvPicPr>
        <p:blipFill>
          <a:blip r:embed="rId3">
            <a:alphaModFix/>
          </a:blip>
          <a:stretch>
            <a:fillRect/>
          </a:stretch>
        </p:blipFill>
        <p:spPr>
          <a:xfrm>
            <a:off x="6104650" y="155875"/>
            <a:ext cx="2952750" cy="29527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oral">
  <a:themeElements>
    <a:clrScheme name="Coral">
      <a:dk1>
        <a:srgbClr val="906B16"/>
      </a:dk1>
      <a:lt1>
        <a:srgbClr val="FFFFFF"/>
      </a:lt1>
      <a:dk2>
        <a:srgbClr val="5E696C"/>
      </a:dk2>
      <a:lt2>
        <a:srgbClr val="BFC7CA"/>
      </a:lt2>
      <a:accent1>
        <a:srgbClr val="1E2D31"/>
      </a:accent1>
      <a:accent2>
        <a:srgbClr val="273C42"/>
      </a:accent2>
      <a:accent3>
        <a:srgbClr val="757F49"/>
      </a:accent3>
      <a:accent4>
        <a:srgbClr val="F6CD4C"/>
      </a:accent4>
      <a:accent5>
        <a:srgbClr val="3D3B2C"/>
      </a:accent5>
      <a:accent6>
        <a:srgbClr val="A7BBAC"/>
      </a:accent6>
      <a:hlink>
        <a:srgbClr val="665329"/>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