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Nunito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Nunito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Nunito-italic.fntdata"/><Relationship Id="rId14" Type="http://schemas.openxmlformats.org/officeDocument/2006/relationships/slide" Target="slides/slide9.xml"/><Relationship Id="rId36" Type="http://schemas.openxmlformats.org/officeDocument/2006/relationships/font" Target="fonts/Nunito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 Ronde- shawash-iliʔi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b13c42fcc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b13c42fcc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b13c42fcc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b13c42fcc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burn (paya)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elk (mulak)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deer (mawich)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camas roots (lakamas)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tarweed seeds (limulo-saplil●</a:t>
            </a:r>
            <a:r>
              <a:rPr baseline="30000" lang="en"/>
              <a:t>r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hazelnuts (taqwǝla)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grasshopper (tɬakhǝtɬak)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b13c42fcc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b13c42fcc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b13c42fcc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b13c42fcc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orange hyperlink to hear pronunciation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b13c42fcc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b13c42fcc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 (paya)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blackberries (ɬikhǝmuks)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13c42fcc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b13c42fcc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amas roots (lakamas)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acorns (k’anawis)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salmon (samǝn)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b13c42fcc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b13c42fcc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b13c42fcc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b13c42fcc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orange hyperlink to hear pronunciation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b13c42fcc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b13c42fcc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b13c42fcc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b13c42fcc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roots (kakwa-tsiltsil)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berries (ulali)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</a:t>
            </a:r>
            <a:r>
              <a:rPr lang="en"/>
              <a:t>s </a:t>
            </a:r>
            <a:r>
              <a:rPr lang="en"/>
              <a:t>(taqwǝla)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acorns (k’anawi)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dentalium shells (kupkup)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b13c42fc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b13c42fc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b13c42fcc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b13c42fcc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ance (tanis)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b13c42fcc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b13c42fcc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b13c42fcc_1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b13c42fcc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orange hyperlink to hear pronunciation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b13c42fcc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b13c42fcc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b13c42fcc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b13c42fcc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dentalium shells (kupkup)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b13c42fcc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b13c42fcc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13c42fc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13c42fc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ive (</a:t>
            </a:r>
            <a:r>
              <a:rPr lang="en">
                <a:solidFill>
                  <a:schemeClr val="dk1"/>
                </a:solidFill>
              </a:rPr>
              <a:t>qwinǝm)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feathers (kǝlǝkǝlǝ-tipsu)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b13c42fc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b13c42fc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Molalla (molala)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Kalapuya (k’alaphuya)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Umpqua (ampkwa)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Chasta Costa (chasti)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Rogue River (inatay-tilixam)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Tribes-people (tilixam)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b13c42fcc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b13c42fc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orange hyperlink to hear pronunciation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b13c42fc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b13c42fc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village (t</a:t>
            </a:r>
            <a:r>
              <a:rPr baseline="30000" lang="en"/>
              <a:t>h</a:t>
            </a:r>
            <a:r>
              <a:rPr lang="en"/>
              <a:t>awn)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anoe (kǝnim)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horse (k</a:t>
            </a:r>
            <a:r>
              <a:rPr baseline="30000" lang="en"/>
              <a:t>h</a:t>
            </a:r>
            <a:r>
              <a:rPr lang="en"/>
              <a:t>iyutǝn)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b13c42fcc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b13c42fcc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elk (mulak)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deer (mawich)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bear (itsx̣ut)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b13c42fcc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b13c42fcc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basket (upqwǝna)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b13c42fcc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b13c42fcc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orange hyperlink to hear pronunciation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rgbClr val="B45F0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8.jpg"/><Relationship Id="rId5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oogle.com/search?q=how+to+pronounce+umpqua&amp;oq=how+to+pronounce+umpqua&amp;aqs=chrome..69i57.6078j0j7&amp;sourceid=chrome&amp;ie=UTF-8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OzegQszBhiQ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google.com/search?q=how+to+pronounce+rogue+river&amp;oq=how+to+pronounce+rogue+river&amp;aqs=chrome..69i57j33i22i29i30l2.5918j0j4&amp;sourceid=chrome&amp;ie=UTF-8" TargetMode="External"/><Relationship Id="rId4" Type="http://schemas.openxmlformats.org/officeDocument/2006/relationships/image" Target="../media/image25.jpg"/><Relationship Id="rId5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5.jpg"/><Relationship Id="rId5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search?q=how+to+say+molalla&amp;oq=how+to+say+molalla&amp;aqs=chrome..69i57j0i512l5j0i22i30j0i10i22i30j0i22i30l2.7040j1j7&amp;sourceid=chrome&amp;ie=UTF-8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23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Ynfg1KOSiCs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5 Principal Tribes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3792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EXPLORING THE GRAND RONDE (shawash-iliʔi) TRIBAL LOGO AND THE 5 TRIBES IT STANDS TO REPRESENT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46965" l="6043" r="3221" t="37892"/>
          <a:stretch/>
        </p:blipFill>
        <p:spPr>
          <a:xfrm rot="9868423">
            <a:off x="-406628" y="2751738"/>
            <a:ext cx="9869203" cy="41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4825" y="397038"/>
            <a:ext cx="2815527" cy="434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25" y="500925"/>
            <a:ext cx="3127500" cy="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BEEC9"/>
                </a:solidFill>
              </a:rPr>
              <a:t>Kalapuya</a:t>
            </a:r>
            <a:endParaRPr sz="3800">
              <a:solidFill>
                <a:srgbClr val="FBEEC9"/>
              </a:solidFill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274025" y="1309425"/>
            <a:ext cx="3127500" cy="3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Location</a:t>
            </a: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Covered much of the Willamette Valley – lived in permanent homes during the winter and traveled throughout the warmer months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Estimated 20,000 in number (population)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Travel</a:t>
            </a: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The Kalapuya traveled to harvest, hunt, fish, and trade with their neighboring tribes/bands (especially the Molalla)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800" y="774525"/>
            <a:ext cx="5345198" cy="359445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BEEC9"/>
                </a:solidFill>
              </a:rPr>
              <a:t>A Hunting and Gathering Culture</a:t>
            </a:r>
            <a:endParaRPr>
              <a:solidFill>
                <a:srgbClr val="FBEEC9"/>
              </a:solidFill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Known for their harvesting method of </a:t>
            </a: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ire to burn</a:t>
            </a:r>
            <a:r>
              <a:rPr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(paya)</a:t>
            </a:r>
            <a:r>
              <a:rPr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 The Kalapuya would burn to make open pastures which helped create a better habitat for </a:t>
            </a: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elk (mulak), deer (mawich), camas roots (lakamas), tarweed seeds (limulo-saplil●</a:t>
            </a:r>
            <a:r>
              <a:rPr b="1" baseline="30000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), and hazelnuts (taqw</a:t>
            </a:r>
            <a:r>
              <a:rPr lang="en" sz="17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ǝ</a:t>
            </a: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la)</a:t>
            </a:r>
            <a:r>
              <a:rPr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When the land was burned, it often burned the </a:t>
            </a: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grasshoppers (t</a:t>
            </a:r>
            <a:r>
              <a:rPr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ɬ</a:t>
            </a:r>
            <a:r>
              <a:rPr b="1"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ak</a:t>
            </a:r>
            <a:r>
              <a:rPr b="1" baseline="30000"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" sz="17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ǝ</a:t>
            </a:r>
            <a:r>
              <a:rPr b="1"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ɬ</a:t>
            </a:r>
            <a:r>
              <a:rPr b="1"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ak)</a:t>
            </a:r>
            <a:r>
              <a:rPr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that lived there. The women gathered up the grasshoppers for eating. Very little went to waste in the Tribe.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850" y="1829100"/>
            <a:ext cx="3127502" cy="331734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888" y="0"/>
            <a:ext cx="2744310" cy="1829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6525" y="0"/>
            <a:ext cx="2729375" cy="1829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3"/>
          <p:cNvSpPr txBox="1"/>
          <p:nvPr/>
        </p:nvSpPr>
        <p:spPr>
          <a:xfrm>
            <a:off x="3670325" y="1536000"/>
            <a:ext cx="7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Camas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8765875" y="1536000"/>
            <a:ext cx="4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Elk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909650" y="4850400"/>
            <a:ext cx="122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Grasshopper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Important Individuals</a:t>
            </a:r>
            <a:endParaRPr>
              <a:solidFill>
                <a:srgbClr val="FBEEC9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150750" y="2034800"/>
            <a:ext cx="3561000" cy="25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Chief Alquema </a:t>
            </a:r>
            <a:endParaRPr b="1" sz="2800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(Joseph Hutchins)</a:t>
            </a:r>
            <a:endParaRPr b="1" sz="2800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Tekopa band of the Santiam Tribe of Kalapuya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Worked to minimize the trauma of the relocation to the reservation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Chief Chafan</a:t>
            </a:r>
            <a:endParaRPr b="1" sz="3100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Champoeg (sham-poo-eg) band of Kalapuya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7800" y="1337449"/>
            <a:ext cx="3198700" cy="380605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4">
            <a:alphaModFix/>
          </a:blip>
          <a:srcRect b="19231" l="0" r="0" t="0"/>
          <a:stretch/>
        </p:blipFill>
        <p:spPr>
          <a:xfrm>
            <a:off x="6790325" y="0"/>
            <a:ext cx="2353675" cy="269422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4"/>
          <p:cNvSpPr txBox="1"/>
          <p:nvPr/>
        </p:nvSpPr>
        <p:spPr>
          <a:xfrm>
            <a:off x="4102975" y="4850400"/>
            <a:ext cx="249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Chief Alquema – Joseph Hutchins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8141700" y="-76200"/>
            <a:ext cx="123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</a:rPr>
              <a:t>Chief Chafan</a:t>
            </a:r>
            <a:endParaRPr sz="12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539725"/>
            <a:ext cx="3936900" cy="16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50"/>
              <a:t>Umpqua</a:t>
            </a:r>
            <a:endParaRPr sz="6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uhmp-kwuh</a:t>
            </a:r>
            <a:endParaRPr sz="72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 b="0" l="416" r="426" t="0"/>
          <a:stretch/>
        </p:blipFill>
        <p:spPr>
          <a:xfrm>
            <a:off x="6177959" y="0"/>
            <a:ext cx="296604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 rotWithShape="1">
          <a:blip r:embed="rId5">
            <a:alphaModFix/>
          </a:blip>
          <a:srcRect b="46965" l="6043" r="3221" t="37892"/>
          <a:stretch/>
        </p:blipFill>
        <p:spPr>
          <a:xfrm rot="-5400000">
            <a:off x="3371538" y="2353240"/>
            <a:ext cx="5300372" cy="41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Umpqua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580025"/>
            <a:ext cx="3127500" cy="31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Once numbered ~3,200 people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Location</a:t>
            </a: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Southwest Oregon in the Umpqua Valley, near Roseburg territory.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They were </a:t>
            </a:r>
            <a:r>
              <a:rPr b="1"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seasonal gatherers</a:t>
            </a: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– migrated to different part of Southwest Oregon valley at different times of the year depending on local custom and available resources.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Like the Kalapuya - they would burn (paya) prairies during the fall, which kept the area rich in wild blackberries (ɬik</a:t>
            </a:r>
            <a:r>
              <a:rPr baseline="30000"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ǝmuks) and other plant foods. It would also attract game animals.</a:t>
            </a:r>
            <a:endParaRPr sz="1600">
              <a:solidFill>
                <a:srgbClr val="C4AD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 b="35298" l="17691" r="10158" t="10512"/>
          <a:stretch/>
        </p:blipFill>
        <p:spPr>
          <a:xfrm rot="1816046">
            <a:off x="4056549" y="913662"/>
            <a:ext cx="4684052" cy="346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Hunting &amp; Gathering</a:t>
            </a:r>
            <a:endParaRPr>
              <a:solidFill>
                <a:srgbClr val="FBEEC9"/>
              </a:solidFill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2028275"/>
            <a:ext cx="3127500" cy="30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Umpqua hunters used yew wood bows, as well as snared and pitfall traps, to catch smaller game.</a:t>
            </a:r>
            <a:endParaRPr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Camas roots (lakamas) and acorns (k’anawis)</a:t>
            </a:r>
            <a:r>
              <a:rPr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were also part of the Umpqua diet.</a:t>
            </a:r>
            <a:endParaRPr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Each spring the Umpqua Band would follow </a:t>
            </a:r>
            <a:r>
              <a:rPr b="1"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migrating Chinook salmon (sam</a:t>
            </a:r>
            <a:r>
              <a:rPr b="1" lang="en" sz="3052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ǝ</a:t>
            </a:r>
            <a:r>
              <a:rPr b="1" lang="en" sz="263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n)</a:t>
            </a:r>
            <a:r>
              <a:rPr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upriver to areas such as Narrow Falls, Rock Creek, and high mountain plateaus.</a:t>
            </a:r>
            <a:endParaRPr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Dried and smoked fish</a:t>
            </a:r>
            <a:r>
              <a:rPr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as well as fish head soup, were some of the traditional Umpqua delicacies.</a:t>
            </a:r>
            <a:endParaRPr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They believed in living harmoniously with their environment.</a:t>
            </a:r>
            <a:endParaRPr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442" y="795775"/>
            <a:ext cx="5333133" cy="35519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27"/>
          <p:cNvSpPr txBox="1"/>
          <p:nvPr/>
        </p:nvSpPr>
        <p:spPr>
          <a:xfrm>
            <a:off x="5983075" y="4347725"/>
            <a:ext cx="320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Smoking Salmon. Photo Credit: Tim Chacon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Important Individuals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311700" y="2017050"/>
            <a:ext cx="3127500" cy="29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709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Chief General Jackson</a:t>
            </a:r>
            <a:endParaRPr sz="3709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Also known as Tas-yah</a:t>
            </a:r>
            <a:endParaRPr sz="215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Signed the Treaty with the Umpqua &amp; Kalapuya in 1854</a:t>
            </a:r>
            <a:endParaRPr sz="215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709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Chief Solomon Riggs</a:t>
            </a:r>
            <a:endParaRPr sz="3709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One of the richest Umpqua, his father was also chief</a:t>
            </a:r>
            <a:endParaRPr sz="215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Solomon Riggs was not his real (Indian” name – he took the name of his White employer after being relocated to the Reservation</a:t>
            </a:r>
            <a:endParaRPr sz="215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He was one of the oldest males on the reservation</a:t>
            </a:r>
            <a:endParaRPr sz="215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400" y="231450"/>
            <a:ext cx="3075875" cy="453067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864" y="231450"/>
            <a:ext cx="1962586" cy="276085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28"/>
          <p:cNvSpPr txBox="1"/>
          <p:nvPr/>
        </p:nvSpPr>
        <p:spPr>
          <a:xfrm>
            <a:off x="3849975" y="4439600"/>
            <a:ext cx="307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Chief Solomon Riggs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7129875" y="2623000"/>
            <a:ext cx="173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Chief General Jackson</a:t>
            </a:r>
            <a:endParaRPr sz="1200">
              <a:solidFill>
                <a:srgbClr val="FFFFFF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50"/>
              <a:t>Chasta Costa</a:t>
            </a:r>
            <a:endParaRPr sz="6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" sz="4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4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h-ahstah)</a:t>
            </a:r>
            <a:endParaRPr sz="42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BEE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844" y="0"/>
            <a:ext cx="299114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 b="46965" l="6043" r="3221" t="37892"/>
          <a:stretch/>
        </p:blipFill>
        <p:spPr>
          <a:xfrm rot="-5400000">
            <a:off x="3371538" y="2353240"/>
            <a:ext cx="5300372" cy="41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Chasta Costa</a:t>
            </a:r>
            <a:endParaRPr>
              <a:solidFill>
                <a:srgbClr val="FBEEC9"/>
              </a:solidFill>
            </a:endParaRPr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245750" y="2004400"/>
            <a:ext cx="3127500" cy="29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Location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The middle of Rogue River, one mile below the mouth of Applegate Creek to the headwaters of Jump‐Off‐Jo Creek; their boundary went to the summit of the main ridge of the Siskiyou Mountains.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Athabascan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ath-uh-bas-kuh n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) ‐speaking Tribe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Chasta Costa were related to Takelma (Indian Tribes near the Rogue Valley) by marriage</a:t>
            </a:r>
            <a:endParaRPr sz="914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800" y="769975"/>
            <a:ext cx="5345201" cy="36035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975" y="4073750"/>
            <a:ext cx="2625024" cy="2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BEEC9"/>
                </a:solidFill>
              </a:rPr>
              <a:t>Traditional Lifeways</a:t>
            </a:r>
            <a:endParaRPr sz="2600"/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311700" y="2044200"/>
            <a:ext cx="3127500" cy="28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Chasta Costas moved around from the coast to the mountains and valley to find what they needed to survive. They fished and hunted for food in each of these areas.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They also participated in </a:t>
            </a:r>
            <a:r>
              <a:rPr b="1"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gathering</a:t>
            </a: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 An example is the gathering of roots (kakwa-tsiltsil), berries (ulali), nuts (taqwǝla), and acorns (k’anawi)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They had </a:t>
            </a:r>
            <a:r>
              <a:rPr b="1"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naming ceremonies</a:t>
            </a: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– an event in which an infant, youth, or adult is given a name or names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Engaged in </a:t>
            </a:r>
            <a:r>
              <a:rPr b="1"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warfare</a:t>
            </a: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primarily for status and acquiring slaves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Strings of </a:t>
            </a:r>
            <a:r>
              <a:rPr b="1"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dentalium shells (kupkup)</a:t>
            </a: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were used as money, along with the other tribes in the Pacific Northwest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850" y="4813800"/>
            <a:ext cx="2060575" cy="2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637" y="340150"/>
            <a:ext cx="2898999" cy="4348499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</a:rPr>
              <a:t>The Confederated Tribes of Grand Ronde Tribal Logo</a:t>
            </a:r>
            <a:endParaRPr>
              <a:solidFill>
                <a:srgbClr val="FBEEC9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"/>
              <a:buChar char="●"/>
            </a:pPr>
            <a:r>
              <a:rPr b="1" lang="en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Logo</a:t>
            </a:r>
            <a:r>
              <a:rPr lang="en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a graphic representation or symbol of a company/organization name</a:t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unito"/>
              <a:buChar char="●"/>
            </a:pPr>
            <a:r>
              <a:rPr lang="en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CTGR Tribal Logo was designed by Grand Ronde Tribal Member, Roy Harrison – son of Tribal leader and past Tribal Council member Kathryn Harrison</a:t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601" y="2072475"/>
            <a:ext cx="1865375" cy="293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Art Forms</a:t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11725" y="174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Forms of Dance (tanis): Line dancing, Nedash, Feather dancing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Rich tradition in basket making.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Basket hats </a:t>
            </a: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were common attire for women.</a:t>
            </a:r>
            <a:endParaRPr sz="1600">
              <a:solidFill>
                <a:srgbClr val="C4AD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676" y="0"/>
            <a:ext cx="3447849" cy="229800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875" y="1740650"/>
            <a:ext cx="2268012" cy="340284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Important Individual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311725" y="2079775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50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Tecumtum – “Elk Killer”</a:t>
            </a:r>
            <a:endParaRPr sz="2850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Also known as Chief John, Old John, and Tyee John, John Chamberlin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Takelma warrior and leader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Chief of the Etch-ka-taw-wah band of Athabaskan Indians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Extremely active in the fights against settlers and the sovereign rights of tribes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425" y="152400"/>
            <a:ext cx="3669157" cy="483870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50"/>
              <a:t>Rogue River</a:t>
            </a:r>
            <a:endParaRPr sz="6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(rowg ri-vr)</a:t>
            </a:r>
            <a:endParaRPr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844" y="0"/>
            <a:ext cx="299114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 rotWithShape="1">
          <a:blip r:embed="rId5">
            <a:alphaModFix/>
          </a:blip>
          <a:srcRect b="46965" l="6043" r="3221" t="37892"/>
          <a:stretch/>
        </p:blipFill>
        <p:spPr>
          <a:xfrm rot="-5400000">
            <a:off x="3371538" y="2353240"/>
            <a:ext cx="5300372" cy="41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title"/>
          </p:nvPr>
        </p:nvSpPr>
        <p:spPr>
          <a:xfrm>
            <a:off x="311700" y="190050"/>
            <a:ext cx="3127500" cy="13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Rogue River - Takelma -</a:t>
            </a:r>
            <a:endParaRPr>
              <a:solidFill>
                <a:srgbClr val="FBEEC9"/>
              </a:solidFill>
            </a:endParaRPr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311700" y="1665275"/>
            <a:ext cx="31275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“Rogue River” – A general name for the Takelma, Athbaskan, and Shasta people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Location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They occupied the rugged interior around Table Rocks and the Cascades, in the area of present-day Jacksonville.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Other Takelma communities clustered around the northern banks of the Rogue River centered in the Siskiyou National Forest; Cow Creek near Canyonville; and within the southwestern valley towards California.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Independent bands typically ranged from 80-100 members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650" y="4886700"/>
            <a:ext cx="5025942" cy="2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672" y="681500"/>
            <a:ext cx="5385328" cy="3780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311700" y="3973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BEEC9"/>
                </a:solidFill>
              </a:rPr>
              <a:t>Fashion</a:t>
            </a:r>
            <a:endParaRPr sz="4000">
              <a:solidFill>
                <a:srgbClr val="FBEEC9"/>
              </a:solidFill>
            </a:endParaRPr>
          </a:p>
        </p:txBody>
      </p:sp>
      <p:sp>
        <p:nvSpPr>
          <p:cNvPr id="251" name="Google Shape;251;p3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Takelma culture put a high value on </a:t>
            </a:r>
            <a:r>
              <a:rPr b="1"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wealth and beauty</a:t>
            </a:r>
            <a:endParaRPr b="1"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They had pride in the abundance of </a:t>
            </a:r>
            <a:r>
              <a:rPr b="1"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dentalium shells (kupkup)</a:t>
            </a:r>
            <a:endParaRPr b="1"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Takelma men wore </a:t>
            </a:r>
            <a:r>
              <a:rPr b="1"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buckskin shirts and pants or leggings</a:t>
            </a: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and hats made of bear skin or deer scalp. Deerskin blankets were also occasionally worn.</a:t>
            </a:r>
            <a:endParaRPr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Knee-length </a:t>
            </a:r>
            <a:r>
              <a:rPr b="1"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buckskin dresses with white grass tassels</a:t>
            </a: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Chasta-made basket hats</a:t>
            </a: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were worn by the women.</a:t>
            </a:r>
            <a:endParaRPr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Facial charcoal tattoos</a:t>
            </a:r>
            <a:r>
              <a:rPr lang="en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in the form of three downward stripes on the chin were common for the women. Men used tattoo markings on their left arms to measure dentalium and display wealth.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b="0" l="7218" r="0" t="0"/>
          <a:stretch/>
        </p:blipFill>
        <p:spPr>
          <a:xfrm>
            <a:off x="5888788" y="461575"/>
            <a:ext cx="3075850" cy="228915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429" y="2854350"/>
            <a:ext cx="3434573" cy="2289149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" name="Google Shape;25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800" y="2571750"/>
            <a:ext cx="3075849" cy="1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BEEC9"/>
                </a:solidFill>
              </a:rPr>
              <a:t>Important Individuals: Chief Brothers</a:t>
            </a:r>
            <a:endParaRPr/>
          </a:p>
        </p:txBody>
      </p:sp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311700" y="1505700"/>
            <a:ext cx="5425200" cy="3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Chief Toquahear – also known as “Sam”</a:t>
            </a:r>
            <a:endParaRPr sz="2150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Chief of a Rogue River Takelma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14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Chief Apserkahar</a:t>
            </a:r>
            <a:r>
              <a:rPr b="1" lang="en" sz="2314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314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– also known as Tyee Jo, Joapserkahar, Chief Jo, and Horse Rider</a:t>
            </a:r>
            <a:endParaRPr sz="2314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Chief of a Rogue River Takelma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Best known for his </a:t>
            </a: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peacemaking</a:t>
            </a: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efforts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Believed to be called “Jo” after requesting to be named after Joseph Lane, (the Superintendent of Indian Affairs) whom he respected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Both brothers were involved in treaty councils and treaty signing at Table Rock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975" y="4457700"/>
            <a:ext cx="2283600" cy="2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650" y="1429425"/>
            <a:ext cx="2592245" cy="29520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</a:rPr>
              <a:t>The Five Feathers</a:t>
            </a:r>
            <a:endParaRPr>
              <a:solidFill>
                <a:srgbClr val="FBEEC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BEEC9"/>
                </a:solidFill>
              </a:rPr>
              <a:t>	        (qwinǝm)	      (kǝlǝkǝlǝ-tipsu)</a:t>
            </a:r>
            <a:endParaRPr sz="1100">
              <a:solidFill>
                <a:srgbClr val="FBEEC9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50" y="1324125"/>
            <a:ext cx="7955526" cy="3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 rot="5400000">
            <a:off x="7911500" y="49774"/>
            <a:ext cx="1282273" cy="118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 rot="5400000">
            <a:off x="7324300" y="49774"/>
            <a:ext cx="1282273" cy="118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 rot="5400000">
            <a:off x="6728775" y="49774"/>
            <a:ext cx="1282273" cy="118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 rot="5400000">
            <a:off x="6141575" y="49774"/>
            <a:ext cx="1282273" cy="118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 rot="5400000">
            <a:off x="5546050" y="49774"/>
            <a:ext cx="1282273" cy="11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BEEC9"/>
                </a:solidFill>
              </a:rPr>
              <a:t>The 5 Largest Tribes</a:t>
            </a:r>
            <a:endParaRPr sz="2900">
              <a:solidFill>
                <a:srgbClr val="FBEEC9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83300" y="332100"/>
            <a:ext cx="46812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Molalla - molala</a:t>
            </a:r>
            <a:endParaRPr b="1" sz="3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Kalapuya - k’alap</a:t>
            </a:r>
            <a:r>
              <a:rPr b="1" baseline="30000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b="1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uya</a:t>
            </a:r>
            <a:endParaRPr b="1" sz="3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Umpqua - ampkwa</a:t>
            </a:r>
            <a:endParaRPr b="1" sz="3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Chasta Costa - chasti</a:t>
            </a:r>
            <a:endParaRPr b="1" sz="3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Rogue River - </a:t>
            </a:r>
            <a:r>
              <a:rPr b="1"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inatay-tilixam</a:t>
            </a:r>
            <a:endParaRPr b="1"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539725"/>
            <a:ext cx="8520600" cy="15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Molalla</a:t>
            </a:r>
            <a:endParaRPr sz="6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mow-laa-luh</a:t>
            </a:r>
            <a:endParaRPr sz="6000">
              <a:solidFill>
                <a:schemeClr val="accent4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821" y="0"/>
            <a:ext cx="299117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b="46965" l="6043" r="3221" t="37892"/>
          <a:stretch/>
        </p:blipFill>
        <p:spPr>
          <a:xfrm rot="-5400000">
            <a:off x="3371538" y="2353240"/>
            <a:ext cx="5300372" cy="41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BEEC9"/>
                </a:solidFill>
              </a:rPr>
              <a:t>The Northern Molallas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311300" y="2051250"/>
            <a:ext cx="3704400" cy="28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Birthplace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The Northern Cascades in Oregon, near Mt. Hood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 the winter, the Northern Molalla had villages (t</a:t>
            </a:r>
            <a:r>
              <a:rPr baseline="30000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awn) from Mt. Hood to present-day Oregon City and just east of Salem to the foot of Mt. Jefferson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Housing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homes made from mud, cedar, and hemlock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Travel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used dugout canoes (kǝnim) and horses (k</a:t>
            </a:r>
            <a:r>
              <a:rPr baseline="30000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iyut</a:t>
            </a: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ǝn</a:t>
            </a: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(early 1800s)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7275"/>
            <a:ext cx="4572001" cy="472893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BEEC9"/>
                </a:solidFill>
              </a:rPr>
              <a:t>The Southern Molallas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subTitle"/>
          </p:nvPr>
        </p:nvSpPr>
        <p:spPr>
          <a:xfrm>
            <a:off x="311300" y="1907550"/>
            <a:ext cx="3513300" cy="29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Part of the tribes and bands of the Umpqua Basin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Estimated at 500 in number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</a:pP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Hunting &amp; Gathering: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Larger game animals (elk - </a:t>
            </a:r>
            <a:r>
              <a:rPr i="1"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mulak</a:t>
            </a: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deer - </a:t>
            </a:r>
            <a:r>
              <a:rPr i="1"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mawich</a:t>
            </a: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bear - </a:t>
            </a:r>
            <a:r>
              <a:rPr i="1"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itsx̣ut</a:t>
            </a: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Masters of the bow &amp; arrow</a:t>
            </a:r>
            <a:endParaRPr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Created </a:t>
            </a: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handmade</a:t>
            </a: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rope traps to catch deer along the trails. Ropes were traditionally made from cedar, dogbane, or stinging nettles</a:t>
            </a:r>
            <a:endParaRPr sz="130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950" y="3"/>
            <a:ext cx="2508052" cy="167162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160899" y="2157250"/>
            <a:ext cx="3476101" cy="249640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700" y="0"/>
            <a:ext cx="2635051" cy="514350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19"/>
          <p:cNvSpPr txBox="1"/>
          <p:nvPr/>
        </p:nvSpPr>
        <p:spPr>
          <a:xfrm>
            <a:off x="3939500" y="-76200"/>
            <a:ext cx="71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Cedar</a:t>
            </a:r>
            <a:endParaRPr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650750" y="1343400"/>
            <a:ext cx="9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Dogbane</a:t>
            </a:r>
            <a:endParaRPr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650750" y="4819500"/>
            <a:ext cx="24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Stinging Nettles</a:t>
            </a:r>
            <a:endParaRPr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25" y="500925"/>
            <a:ext cx="5457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rgbClr val="FBEEC9"/>
                </a:solidFill>
              </a:rPr>
              <a:t>Important Individuals</a:t>
            </a:r>
            <a:endParaRPr sz="2320"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1505700"/>
            <a:ext cx="5208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83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Molalla Kate</a:t>
            </a:r>
            <a:endParaRPr sz="3083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●"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Known for her baskets (upqw</a:t>
            </a:r>
            <a:r>
              <a:rPr lang="en" sz="17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ǝna) </a:t>
            </a: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stringing bead necklaces, baking bread, and many other skills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●"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Was thought to be an Native American doctor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●"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Sister to Henry Yelkis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BEBEB"/>
                </a:solidFill>
                <a:latin typeface="Nunito"/>
                <a:ea typeface="Nunito"/>
                <a:cs typeface="Nunito"/>
                <a:sym typeface="Nunito"/>
              </a:rPr>
              <a:t>Henry Yelkis</a:t>
            </a:r>
            <a:endParaRPr sz="3000">
              <a:solidFill>
                <a:srgbClr val="EBEBE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●"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Molalla Chief who signed the Willamette Valley Treaty in 1855.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"/>
              <a:buChar char="●"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Lived most of his life at Dickey Prairie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589" y="0"/>
            <a:ext cx="33754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539725"/>
            <a:ext cx="4078200" cy="16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50"/>
              <a:t>Kalapuya</a:t>
            </a:r>
            <a:endParaRPr sz="6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cal-uh-poo-yuh</a:t>
            </a:r>
            <a:endParaRPr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959" y="0"/>
            <a:ext cx="296604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 b="46965" l="6043" r="3221" t="37892"/>
          <a:stretch/>
        </p:blipFill>
        <p:spPr>
          <a:xfrm rot="-5400000">
            <a:off x="3371538" y="2353240"/>
            <a:ext cx="5300372" cy="41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