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9.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Lst>
  <p:sldSz cy="5143500" cx="9144000"/>
  <p:notesSz cx="6858000" cy="9144000"/>
  <p:embeddedFontLst>
    <p:embeddedFont>
      <p:font typeface="Roboto Slab"/>
      <p:regular r:id="rId27"/>
      <p:bold r:id="rId28"/>
    </p:embeddedFont>
    <p:embeddedFont>
      <p:font typeface="Roboto"/>
      <p:regular r:id="rId29"/>
      <p:bold r:id="rId30"/>
      <p:italic r:id="rId31"/>
      <p:boldItalic r:id="rId32"/>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slide" Target="slides/slide19.xml"/><Relationship Id="rId23" Type="http://schemas.openxmlformats.org/officeDocument/2006/relationships/slide" Target="slides/slide18.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slide" Target="slides/slide21.xml"/><Relationship Id="rId25" Type="http://schemas.openxmlformats.org/officeDocument/2006/relationships/slide" Target="slides/slide20.xml"/><Relationship Id="rId28" Type="http://schemas.openxmlformats.org/officeDocument/2006/relationships/font" Target="fonts/RobotoSlab-bold.fntdata"/><Relationship Id="rId27" Type="http://schemas.openxmlformats.org/officeDocument/2006/relationships/font" Target="fonts/RobotoSlab-regular.fntdata"/><Relationship Id="rId5" Type="http://schemas.openxmlformats.org/officeDocument/2006/relationships/notesMaster" Target="notesMasters/notesMaster1.xml"/><Relationship Id="rId6" Type="http://schemas.openxmlformats.org/officeDocument/2006/relationships/slide" Target="slides/slide1.xml"/><Relationship Id="rId29" Type="http://schemas.openxmlformats.org/officeDocument/2006/relationships/font" Target="fonts/Roboto-regular.fntdata"/><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font" Target="fonts/Roboto-italic.fntdata"/><Relationship Id="rId30" Type="http://schemas.openxmlformats.org/officeDocument/2006/relationships/font" Target="fonts/Roboto-bold.fntdata"/><Relationship Id="rId11" Type="http://schemas.openxmlformats.org/officeDocument/2006/relationships/slide" Target="slides/slide6.xml"/><Relationship Id="rId10" Type="http://schemas.openxmlformats.org/officeDocument/2006/relationships/slide" Target="slides/slide5.xml"/><Relationship Id="rId32" Type="http://schemas.openxmlformats.org/officeDocument/2006/relationships/font" Target="fonts/Roboto-boldItalic.fntdata"/><Relationship Id="rId13" Type="http://schemas.openxmlformats.org/officeDocument/2006/relationships/slide" Target="slides/slide8.xml"/><Relationship Id="rId12" Type="http://schemas.openxmlformats.org/officeDocument/2006/relationships/slide" Target="slides/slide7.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docs.google.com/presentation/d/1xDTqV1f_nutTwca8X6ArG7OBv_IcRfHSXj3JuWDiL-w/edit?usp=sharing" TargetMode="External"/><Relationship Id="rId3" Type="http://schemas.openxmlformats.org/officeDocument/2006/relationships/hyperlink" Target="https://drive.google.com/file/d/1Ydcg22bwmF9gS-DGSkvLvxG2W1iSBpk8/view?usp=sharing" TargetMode="Externa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docs.google.com/presentation/d/1WwP6sfWIsG6NaEjkf0QWkJ1AoE_2KhdPOmUExAFG6o8/edit?usp=sharing" TargetMode="Externa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crooked.com/podcast-series/this-land/" TargetMode="Externa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9" name="Shape 59"/>
        <p:cNvGrpSpPr/>
        <p:nvPr/>
      </p:nvGrpSpPr>
      <p:grpSpPr>
        <a:xfrm>
          <a:off x="0" y="0"/>
          <a:ext cx="0" cy="0"/>
          <a:chOff x="0" y="0"/>
          <a:chExt cx="0" cy="0"/>
        </a:xfrm>
      </p:grpSpPr>
      <p:sp>
        <p:nvSpPr>
          <p:cNvPr id="60" name="Google Shape;60;g11177403564_0_6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1" name="Google Shape;61;g11177403564_0_6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1" name="Shape 121"/>
        <p:cNvGrpSpPr/>
        <p:nvPr/>
      </p:nvGrpSpPr>
      <p:grpSpPr>
        <a:xfrm>
          <a:off x="0" y="0"/>
          <a:ext cx="0" cy="0"/>
          <a:chOff x="0" y="0"/>
          <a:chExt cx="0" cy="0"/>
        </a:xfrm>
      </p:grpSpPr>
      <p:sp>
        <p:nvSpPr>
          <p:cNvPr id="122" name="Google Shape;122;g11177403564_0_3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3" name="Google Shape;123;g11177403564_0_3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7" name="Shape 127"/>
        <p:cNvGrpSpPr/>
        <p:nvPr/>
      </p:nvGrpSpPr>
      <p:grpSpPr>
        <a:xfrm>
          <a:off x="0" y="0"/>
          <a:ext cx="0" cy="0"/>
          <a:chOff x="0" y="0"/>
          <a:chExt cx="0" cy="0"/>
        </a:xfrm>
      </p:grpSpPr>
      <p:sp>
        <p:nvSpPr>
          <p:cNvPr id="128" name="Google Shape;128;g1114d67324b_0_37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9" name="Google Shape;129;g1114d67324b_0_37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b="1" lang="en" u="sng"/>
              <a:t>The Gold Rush &amp; the Oregon Trail</a:t>
            </a:r>
            <a:endParaRPr b="1" u="sng"/>
          </a:p>
          <a:p>
            <a:pPr indent="-298450" lvl="0" marL="457200" rtl="0" algn="l">
              <a:spcBef>
                <a:spcPts val="0"/>
              </a:spcBef>
              <a:spcAft>
                <a:spcPts val="0"/>
              </a:spcAft>
              <a:buSzPts val="1100"/>
              <a:buChar char="●"/>
            </a:pPr>
            <a:r>
              <a:rPr lang="en"/>
              <a:t>Leads to a flood of United States citizens across the county</a:t>
            </a:r>
            <a:endParaRPr/>
          </a:p>
          <a:p>
            <a:pPr indent="-298450" lvl="0" marL="457200" rtl="0" algn="l">
              <a:spcBef>
                <a:spcPts val="0"/>
              </a:spcBef>
              <a:spcAft>
                <a:spcPts val="0"/>
              </a:spcAft>
              <a:buSzPts val="1100"/>
              <a:buChar char="●"/>
            </a:pPr>
            <a:r>
              <a:rPr lang="en"/>
              <a:t>Creates conflict within the “frontier” among pioneers/settlers and Native tribes</a:t>
            </a:r>
            <a:endParaRPr/>
          </a:p>
          <a:p>
            <a:pPr indent="-298450" lvl="0" marL="457200" rtl="0" algn="l">
              <a:spcBef>
                <a:spcPts val="0"/>
              </a:spcBef>
              <a:spcAft>
                <a:spcPts val="0"/>
              </a:spcAft>
              <a:buSzPts val="1100"/>
              <a:buChar char="●"/>
            </a:pPr>
            <a:r>
              <a:rPr lang="en"/>
              <a:t>Pioneers/Settlers began to stake claim to land and claim ownership, which is an extremely uncommon concept to Native Peoples</a:t>
            </a:r>
            <a:endParaRPr/>
          </a:p>
          <a:p>
            <a:pPr indent="0" lvl="0" marL="0" rtl="0" algn="l">
              <a:spcBef>
                <a:spcPts val="0"/>
              </a:spcBef>
              <a:spcAft>
                <a:spcPts val="0"/>
              </a:spcAft>
              <a:buNone/>
            </a:pPr>
            <a:r>
              <a:t/>
            </a:r>
            <a:endParaRPr/>
          </a:p>
          <a:p>
            <a:pPr indent="0" lvl="0" marL="0" rtl="0" algn="l">
              <a:spcBef>
                <a:spcPts val="0"/>
              </a:spcBef>
              <a:spcAft>
                <a:spcPts val="0"/>
              </a:spcAft>
              <a:buClr>
                <a:schemeClr val="dk1"/>
              </a:buClr>
              <a:buSzPts val="1100"/>
              <a:buFont typeface="Arial"/>
              <a:buNone/>
            </a:pPr>
            <a:r>
              <a:rPr b="1" lang="en"/>
              <a:t>Q</a:t>
            </a:r>
            <a:r>
              <a:rPr lang="en"/>
              <a:t>: How could this clash of cultures create issues?</a:t>
            </a:r>
            <a:endParaRPr/>
          </a:p>
          <a:p>
            <a:pPr indent="0" lvl="0" marL="0" rtl="0" algn="l">
              <a:spcBef>
                <a:spcPts val="0"/>
              </a:spcBef>
              <a:spcAft>
                <a:spcPts val="0"/>
              </a:spcAft>
              <a:buNone/>
            </a:pPr>
            <a:r>
              <a:t/>
            </a:r>
            <a:endParaRPr/>
          </a:p>
          <a:p>
            <a:pPr indent="0" lvl="0" marL="0" rtl="0" algn="l">
              <a:spcBef>
                <a:spcPts val="0"/>
              </a:spcBef>
              <a:spcAft>
                <a:spcPts val="0"/>
              </a:spcAft>
              <a:buClr>
                <a:schemeClr val="dk1"/>
              </a:buClr>
              <a:buSzPts val="1100"/>
              <a:buFont typeface="Arial"/>
              <a:buNone/>
            </a:pPr>
            <a:r>
              <a:rPr b="1" lang="en" u="sng"/>
              <a:t>Nearly 300 Reservations formed</a:t>
            </a:r>
            <a:endParaRPr b="1" u="sng"/>
          </a:p>
          <a:p>
            <a:pPr indent="-298450" lvl="0" marL="457200" rtl="0" algn="l">
              <a:spcBef>
                <a:spcPts val="0"/>
              </a:spcBef>
              <a:spcAft>
                <a:spcPts val="0"/>
              </a:spcAft>
              <a:buSzPts val="1100"/>
              <a:buChar char="●"/>
            </a:pPr>
            <a:r>
              <a:rPr lang="en"/>
              <a:t>Often advertised as a “safe space” for Native Peoples</a:t>
            </a:r>
            <a:endParaRPr/>
          </a:p>
          <a:p>
            <a:pPr indent="-298450" lvl="0" marL="457200" rtl="0" algn="l">
              <a:spcBef>
                <a:spcPts val="0"/>
              </a:spcBef>
              <a:spcAft>
                <a:spcPts val="0"/>
              </a:spcAft>
              <a:buSzPts val="1100"/>
              <a:buChar char="●"/>
            </a:pPr>
            <a:r>
              <a:rPr lang="en"/>
              <a:t>They were poorly managed and promised services were not being provided</a:t>
            </a:r>
            <a:endParaRPr/>
          </a:p>
          <a:p>
            <a:pPr indent="-298450" lvl="0" marL="457200" rtl="0" algn="l">
              <a:spcBef>
                <a:spcPts val="0"/>
              </a:spcBef>
              <a:spcAft>
                <a:spcPts val="0"/>
              </a:spcAft>
              <a:buSzPts val="1100"/>
              <a:buChar char="●"/>
            </a:pPr>
            <a:r>
              <a:rPr lang="en"/>
              <a:t>President Grant moved Indian Affairs from the Department of the Interior to the Military (appearance of Forts near the Reservations)</a:t>
            </a:r>
            <a:endParaRPr/>
          </a:p>
          <a:p>
            <a:pPr indent="0" lvl="0" marL="0" rtl="0" algn="l">
              <a:spcBef>
                <a:spcPts val="0"/>
              </a:spcBef>
              <a:spcAft>
                <a:spcPts val="0"/>
              </a:spcAft>
              <a:buNone/>
            </a:pPr>
            <a:r>
              <a:t/>
            </a:r>
            <a:endParaRPr/>
          </a:p>
          <a:p>
            <a:pPr indent="0" lvl="0" marL="0" rtl="0" algn="l">
              <a:spcBef>
                <a:spcPts val="0"/>
              </a:spcBef>
              <a:spcAft>
                <a:spcPts val="0"/>
              </a:spcAft>
              <a:buNone/>
            </a:pPr>
            <a:r>
              <a:rPr b="1" lang="en" u="sng"/>
              <a:t>Treaty making ended in 1871 due to a power struggle between the Senate and the House over control of Indian Affairs</a:t>
            </a:r>
            <a:endParaRPr b="1" u="sng"/>
          </a:p>
          <a:p>
            <a:pPr indent="-298450" lvl="0" marL="457200" rtl="0" algn="l">
              <a:spcBef>
                <a:spcPts val="0"/>
              </a:spcBef>
              <a:spcAft>
                <a:spcPts val="0"/>
              </a:spcAft>
              <a:buSzPts val="1100"/>
              <a:buChar char="●"/>
            </a:pPr>
            <a:r>
              <a:rPr lang="en"/>
              <a:t>Management of the Reservations moves into control of religious denominations (Ask students: What type of influence could this possibly have on Native peoples?)</a:t>
            </a:r>
            <a:endParaRPr/>
          </a:p>
          <a:p>
            <a:pPr indent="0" lvl="0" marL="0" rtl="0" algn="l">
              <a:spcBef>
                <a:spcPts val="0"/>
              </a:spcBef>
              <a:spcAft>
                <a:spcPts val="0"/>
              </a:spcAft>
              <a:buClr>
                <a:schemeClr val="dk1"/>
              </a:buClr>
              <a:buSzPts val="1100"/>
              <a:buFont typeface="Arial"/>
              <a:buNone/>
            </a:pPr>
            <a:r>
              <a:t/>
            </a:r>
            <a:endParaRPr/>
          </a:p>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5" name="Shape 135"/>
        <p:cNvGrpSpPr/>
        <p:nvPr/>
      </p:nvGrpSpPr>
      <p:grpSpPr>
        <a:xfrm>
          <a:off x="0" y="0"/>
          <a:ext cx="0" cy="0"/>
          <a:chOff x="0" y="0"/>
          <a:chExt cx="0" cy="0"/>
        </a:xfrm>
      </p:grpSpPr>
      <p:sp>
        <p:nvSpPr>
          <p:cNvPr id="136" name="Google Shape;136;g11177403564_0_3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7" name="Google Shape;137;g11177403564_0_3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1" name="Shape 141"/>
        <p:cNvGrpSpPr/>
        <p:nvPr/>
      </p:nvGrpSpPr>
      <p:grpSpPr>
        <a:xfrm>
          <a:off x="0" y="0"/>
          <a:ext cx="0" cy="0"/>
          <a:chOff x="0" y="0"/>
          <a:chExt cx="0" cy="0"/>
        </a:xfrm>
      </p:grpSpPr>
      <p:sp>
        <p:nvSpPr>
          <p:cNvPr id="142" name="Google Shape;142;g1114d67324b_0_38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3" name="Google Shape;143;g1114d67324b_0_38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b="1" lang="en" u="sng"/>
              <a:t>1887 - General Allotment Act was passed</a:t>
            </a:r>
            <a:endParaRPr b="1" u="sng"/>
          </a:p>
          <a:p>
            <a:pPr indent="-298450" lvl="0" marL="457200" rtl="0" algn="l">
              <a:spcBef>
                <a:spcPts val="0"/>
              </a:spcBef>
              <a:spcAft>
                <a:spcPts val="0"/>
              </a:spcAft>
              <a:buSzPts val="1100"/>
              <a:buChar char="●"/>
            </a:pPr>
            <a:r>
              <a:rPr lang="en"/>
              <a:t>The United States Government could not uphold the promises that have been made (healthcare, housing, education, etc.”)</a:t>
            </a:r>
            <a:endParaRPr/>
          </a:p>
          <a:p>
            <a:pPr indent="-298450" lvl="0" marL="457200" rtl="0" algn="l">
              <a:spcBef>
                <a:spcPts val="0"/>
              </a:spcBef>
              <a:spcAft>
                <a:spcPts val="0"/>
              </a:spcAft>
              <a:buSzPts val="1100"/>
              <a:buChar char="●"/>
            </a:pPr>
            <a:r>
              <a:rPr lang="en"/>
              <a:t>Goal #1: Assimilate into American Society and “civilize Indians”</a:t>
            </a:r>
            <a:endParaRPr/>
          </a:p>
          <a:p>
            <a:pPr indent="-298450" lvl="0" marL="457200" rtl="0" algn="l">
              <a:spcBef>
                <a:spcPts val="0"/>
              </a:spcBef>
              <a:spcAft>
                <a:spcPts val="0"/>
              </a:spcAft>
              <a:buSzPts val="1100"/>
              <a:buChar char="●"/>
            </a:pPr>
            <a:r>
              <a:rPr lang="en"/>
              <a:t>Goal #2: Break up the Tribal Nations’ ownership of land</a:t>
            </a:r>
            <a:endParaRPr/>
          </a:p>
          <a:p>
            <a:pPr indent="-298450" lvl="1" marL="914400" rtl="0" algn="l">
              <a:spcBef>
                <a:spcPts val="0"/>
              </a:spcBef>
              <a:spcAft>
                <a:spcPts val="0"/>
              </a:spcAft>
              <a:buSzPts val="1100"/>
              <a:buChar char="○"/>
            </a:pPr>
            <a:r>
              <a:rPr lang="en"/>
              <a:t>Opening the land to the sold to settlers</a:t>
            </a:r>
            <a:endParaRPr/>
          </a:p>
          <a:p>
            <a:pPr indent="-298450" lvl="1" marL="914400" rtl="0" algn="l">
              <a:spcBef>
                <a:spcPts val="0"/>
              </a:spcBef>
              <a:spcAft>
                <a:spcPts val="0"/>
              </a:spcAft>
              <a:buSzPts val="1100"/>
              <a:buChar char="○"/>
            </a:pPr>
            <a:r>
              <a:rPr lang="en"/>
              <a:t>Eliminates the need to uphold the promises within treaties</a:t>
            </a:r>
            <a:endParaRPr/>
          </a:p>
          <a:p>
            <a:pPr indent="0" lvl="0" marL="0" rtl="0" algn="l">
              <a:spcBef>
                <a:spcPts val="0"/>
              </a:spcBef>
              <a:spcAft>
                <a:spcPts val="0"/>
              </a:spcAft>
              <a:buNone/>
            </a:pPr>
            <a:r>
              <a:t/>
            </a:r>
            <a:endParaRPr/>
          </a:p>
          <a:p>
            <a:pPr indent="0" lvl="0" marL="0" rtl="0" algn="l">
              <a:spcBef>
                <a:spcPts val="0"/>
              </a:spcBef>
              <a:spcAft>
                <a:spcPts val="0"/>
              </a:spcAft>
              <a:buClr>
                <a:schemeClr val="dk1"/>
              </a:buClr>
              <a:buSzPts val="1100"/>
              <a:buFont typeface="Arial"/>
              <a:buNone/>
            </a:pPr>
            <a:r>
              <a:rPr b="1" lang="en" u="sng"/>
              <a:t>“Kill the Indian, and Save the Man”</a:t>
            </a:r>
            <a:endParaRPr b="1" u="sng"/>
          </a:p>
          <a:p>
            <a:pPr indent="0" lvl="0" marL="0" rtl="0" algn="l">
              <a:spcBef>
                <a:spcPts val="0"/>
              </a:spcBef>
              <a:spcAft>
                <a:spcPts val="0"/>
              </a:spcAft>
              <a:buNone/>
            </a:pPr>
            <a:r>
              <a:rPr lang="en"/>
              <a:t>-Capt. Richard H. Pratt on the Education of Native Americans</a:t>
            </a:r>
            <a:endParaRPr/>
          </a:p>
          <a:p>
            <a:pPr indent="-298450" lvl="0" marL="457200" rtl="0" algn="l">
              <a:spcBef>
                <a:spcPts val="0"/>
              </a:spcBef>
              <a:spcAft>
                <a:spcPts val="0"/>
              </a:spcAft>
              <a:buSzPts val="1100"/>
              <a:buChar char="●"/>
            </a:pPr>
            <a:r>
              <a:rPr i="1" lang="en"/>
              <a:t>What is the meaning of this quote? </a:t>
            </a:r>
            <a:endParaRPr i="1"/>
          </a:p>
          <a:p>
            <a:pPr indent="-298450" lvl="0" marL="457200" rtl="0" algn="l">
              <a:spcBef>
                <a:spcPts val="0"/>
              </a:spcBef>
              <a:spcAft>
                <a:spcPts val="0"/>
              </a:spcAft>
              <a:buSzPts val="1100"/>
              <a:buChar char="●"/>
            </a:pPr>
            <a:r>
              <a:rPr i="1" lang="en"/>
              <a:t>How does this </a:t>
            </a:r>
            <a:r>
              <a:rPr i="1" lang="en"/>
              <a:t>quote</a:t>
            </a:r>
            <a:r>
              <a:rPr i="1" lang="en"/>
              <a:t> make you feel?</a:t>
            </a:r>
            <a:endParaRPr i="1"/>
          </a:p>
          <a:p>
            <a:pPr indent="0" lvl="0" marL="0" rtl="0" algn="l">
              <a:spcBef>
                <a:spcPts val="0"/>
              </a:spcBef>
              <a:spcAft>
                <a:spcPts val="0"/>
              </a:spcAft>
              <a:buNone/>
            </a:pPr>
            <a:r>
              <a:t/>
            </a:r>
            <a:endParaRPr/>
          </a:p>
          <a:p>
            <a:pPr indent="0" lvl="0" marL="0" rtl="0" algn="l">
              <a:spcBef>
                <a:spcPts val="0"/>
              </a:spcBef>
              <a:spcAft>
                <a:spcPts val="0"/>
              </a:spcAft>
              <a:buClr>
                <a:schemeClr val="dk1"/>
              </a:buClr>
              <a:buSzPts val="1100"/>
              <a:buFont typeface="Arial"/>
              <a:buNone/>
            </a:pPr>
            <a:r>
              <a:rPr b="1" lang="en"/>
              <a:t>Q</a:t>
            </a:r>
            <a:r>
              <a:rPr lang="en"/>
              <a:t>: How would this affect the identity of Native Peoples?</a:t>
            </a:r>
            <a:endParaRPr/>
          </a:p>
          <a:p>
            <a:pPr indent="0" lvl="0" marL="0" rtl="0" algn="l">
              <a:spcBef>
                <a:spcPts val="0"/>
              </a:spcBef>
              <a:spcAft>
                <a:spcPts val="0"/>
              </a:spcAft>
              <a:buClr>
                <a:schemeClr val="dk1"/>
              </a:buClr>
              <a:buSzPts val="1100"/>
              <a:buFont typeface="Arial"/>
              <a:buNone/>
            </a:pPr>
            <a:r>
              <a:t/>
            </a:r>
            <a:endParaRPr/>
          </a:p>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0" name="Shape 150"/>
        <p:cNvGrpSpPr/>
        <p:nvPr/>
      </p:nvGrpSpPr>
      <p:grpSpPr>
        <a:xfrm>
          <a:off x="0" y="0"/>
          <a:ext cx="0" cy="0"/>
          <a:chOff x="0" y="0"/>
          <a:chExt cx="0" cy="0"/>
        </a:xfrm>
      </p:grpSpPr>
      <p:sp>
        <p:nvSpPr>
          <p:cNvPr id="151" name="Google Shape;151;g11177403564_0_4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2" name="Google Shape;152;g11177403564_0_4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6" name="Shape 156"/>
        <p:cNvGrpSpPr/>
        <p:nvPr/>
      </p:nvGrpSpPr>
      <p:grpSpPr>
        <a:xfrm>
          <a:off x="0" y="0"/>
          <a:ext cx="0" cy="0"/>
          <a:chOff x="0" y="0"/>
          <a:chExt cx="0" cy="0"/>
        </a:xfrm>
      </p:grpSpPr>
      <p:sp>
        <p:nvSpPr>
          <p:cNvPr id="157" name="Google Shape;157;g1114d67324b_0_39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8" name="Google Shape;158;g1114d67324b_0_39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b="1" lang="en" u="sng"/>
              <a:t>Roosevelt’s New Deal:</a:t>
            </a:r>
            <a:r>
              <a:rPr lang="en"/>
              <a:t> The Indian Reorganization Act (IRA) was passed</a:t>
            </a:r>
            <a:endParaRPr/>
          </a:p>
          <a:p>
            <a:pPr indent="-298450" lvl="0" marL="457200" rtl="0" algn="l">
              <a:spcBef>
                <a:spcPts val="0"/>
              </a:spcBef>
              <a:spcAft>
                <a:spcPts val="0"/>
              </a:spcAft>
              <a:buSzPts val="1100"/>
              <a:buChar char="●"/>
            </a:pPr>
            <a:r>
              <a:rPr lang="en"/>
              <a:t>Congress and the Executive Branch support Tribal Governments and Sovereignty</a:t>
            </a:r>
            <a:endParaRPr/>
          </a:p>
          <a:p>
            <a:pPr indent="-298450" lvl="0" marL="457200" rtl="0" algn="l">
              <a:spcBef>
                <a:spcPts val="0"/>
              </a:spcBef>
              <a:spcAft>
                <a:spcPts val="0"/>
              </a:spcAft>
              <a:buSzPts val="1100"/>
              <a:buChar char="●"/>
            </a:pPr>
            <a:r>
              <a:rPr lang="en"/>
              <a:t>The IRA </a:t>
            </a:r>
            <a:r>
              <a:rPr lang="en"/>
              <a:t>forced</a:t>
            </a:r>
            <a:r>
              <a:rPr lang="en"/>
              <a:t> Tribal governments to organize themselves under constitutions (you need to look like “us” if we are going to work with you)</a:t>
            </a:r>
            <a:endParaRPr/>
          </a:p>
          <a:p>
            <a:pPr indent="0" lvl="0" marL="0" rtl="0" algn="l">
              <a:spcBef>
                <a:spcPts val="0"/>
              </a:spcBef>
              <a:spcAft>
                <a:spcPts val="0"/>
              </a:spcAft>
              <a:buNone/>
            </a:pPr>
            <a:r>
              <a:t/>
            </a:r>
            <a:endParaRPr/>
          </a:p>
          <a:p>
            <a:pPr indent="0" lvl="0" marL="0" rtl="0" algn="l">
              <a:spcBef>
                <a:spcPts val="0"/>
              </a:spcBef>
              <a:spcAft>
                <a:spcPts val="0"/>
              </a:spcAft>
              <a:buNone/>
            </a:pPr>
            <a:r>
              <a:rPr b="1" lang="en"/>
              <a:t>Q:</a:t>
            </a:r>
            <a:r>
              <a:rPr lang="en"/>
              <a:t> How could this affect the cultural structures and practices that had been in place for thousands of years?</a:t>
            </a:r>
            <a:endParaRPr/>
          </a:p>
          <a:p>
            <a:pPr indent="0" lvl="0" marL="0" rtl="0" algn="l">
              <a:spcBef>
                <a:spcPts val="0"/>
              </a:spcBef>
              <a:spcAft>
                <a:spcPts val="0"/>
              </a:spcAft>
              <a:buNone/>
            </a:pPr>
            <a:r>
              <a:t/>
            </a:r>
            <a:endParaRPr/>
          </a:p>
          <a:p>
            <a:pPr indent="0" lvl="0" marL="0" rtl="0" algn="l">
              <a:spcBef>
                <a:spcPts val="0"/>
              </a:spcBef>
              <a:spcAft>
                <a:spcPts val="0"/>
              </a:spcAft>
              <a:buClr>
                <a:schemeClr val="dk1"/>
              </a:buClr>
              <a:buSzPts val="1100"/>
              <a:buFont typeface="Arial"/>
              <a:buNone/>
            </a:pPr>
            <a:r>
              <a:t/>
            </a:r>
            <a:endParaRPr/>
          </a:p>
          <a:p>
            <a:pPr indent="0" lvl="0" marL="0" rtl="0" algn="l">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5" name="Shape 165"/>
        <p:cNvGrpSpPr/>
        <p:nvPr/>
      </p:nvGrpSpPr>
      <p:grpSpPr>
        <a:xfrm>
          <a:off x="0" y="0"/>
          <a:ext cx="0" cy="0"/>
          <a:chOff x="0" y="0"/>
          <a:chExt cx="0" cy="0"/>
        </a:xfrm>
      </p:grpSpPr>
      <p:sp>
        <p:nvSpPr>
          <p:cNvPr id="166" name="Google Shape;166;g11177403564_0_4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7" name="Google Shape;167;g11177403564_0_4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1" name="Shape 171"/>
        <p:cNvGrpSpPr/>
        <p:nvPr/>
      </p:nvGrpSpPr>
      <p:grpSpPr>
        <a:xfrm>
          <a:off x="0" y="0"/>
          <a:ext cx="0" cy="0"/>
          <a:chOff x="0" y="0"/>
          <a:chExt cx="0" cy="0"/>
        </a:xfrm>
      </p:grpSpPr>
      <p:sp>
        <p:nvSpPr>
          <p:cNvPr id="172" name="Google Shape;172;g1114d67324b_0_39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3" name="Google Shape;173;g1114d67324b_0_39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b="1" lang="en" u="sng"/>
              <a:t>The United States Government terminates the legal relationship with 109 Tribal Nations</a:t>
            </a:r>
            <a:endParaRPr b="1" u="sng"/>
          </a:p>
          <a:p>
            <a:pPr indent="0" lvl="0" marL="0" rtl="0" algn="l">
              <a:spcBef>
                <a:spcPts val="0"/>
              </a:spcBef>
              <a:spcAft>
                <a:spcPts val="0"/>
              </a:spcAft>
              <a:buNone/>
            </a:pPr>
            <a:r>
              <a:t/>
            </a:r>
            <a:endParaRPr/>
          </a:p>
          <a:p>
            <a:pPr indent="0" lvl="0" marL="0" rtl="0" algn="l">
              <a:spcBef>
                <a:spcPts val="0"/>
              </a:spcBef>
              <a:spcAft>
                <a:spcPts val="0"/>
              </a:spcAft>
              <a:buClr>
                <a:schemeClr val="dk1"/>
              </a:buClr>
              <a:buSzPts val="1100"/>
              <a:buFont typeface="Arial"/>
              <a:buNone/>
            </a:pPr>
            <a:r>
              <a:rPr b="1" lang="en" u="sng"/>
              <a:t>Results</a:t>
            </a:r>
            <a:endParaRPr b="1" u="sng"/>
          </a:p>
          <a:p>
            <a:pPr indent="-298450" lvl="0" marL="457200" rtl="0" algn="l">
              <a:spcBef>
                <a:spcPts val="0"/>
              </a:spcBef>
              <a:spcAft>
                <a:spcPts val="0"/>
              </a:spcAft>
              <a:buSzPts val="1100"/>
              <a:buChar char="●"/>
            </a:pPr>
            <a:r>
              <a:rPr lang="en"/>
              <a:t>loss of Federal benefits (housing, healthcare, etc.)</a:t>
            </a:r>
            <a:endParaRPr/>
          </a:p>
          <a:p>
            <a:pPr indent="-298450" lvl="0" marL="457200" rtl="0" algn="l">
              <a:spcBef>
                <a:spcPts val="0"/>
              </a:spcBef>
              <a:spcAft>
                <a:spcPts val="0"/>
              </a:spcAft>
              <a:buSzPts val="1100"/>
              <a:buChar char="●"/>
            </a:pPr>
            <a:r>
              <a:rPr lang="en"/>
              <a:t>loss of 1.3 million acres of Tribal land (sold)</a:t>
            </a:r>
            <a:endParaRPr/>
          </a:p>
          <a:p>
            <a:pPr indent="-298450" lvl="0" marL="457200" rtl="0" algn="l">
              <a:spcBef>
                <a:spcPts val="0"/>
              </a:spcBef>
              <a:spcAft>
                <a:spcPts val="0"/>
              </a:spcAft>
              <a:buSzPts val="1100"/>
              <a:buChar char="●"/>
            </a:pPr>
            <a:r>
              <a:rPr lang="en"/>
              <a:t>relocation of many Tribal Nations’ people from reservations to cities (promise of jobs, intent to terminate every aspects of Native lives and their relationships with each other)</a:t>
            </a:r>
            <a:endParaRPr/>
          </a:p>
          <a:p>
            <a:pPr indent="-298450" lvl="0" marL="457200" rtl="0" algn="l">
              <a:spcBef>
                <a:spcPts val="0"/>
              </a:spcBef>
              <a:spcAft>
                <a:spcPts val="0"/>
              </a:spcAft>
              <a:buSzPts val="1100"/>
              <a:buChar char="●"/>
            </a:pPr>
            <a:r>
              <a:rPr i="1" lang="en"/>
              <a:t>loss of trust in the United States government</a:t>
            </a:r>
            <a:endParaRPr i="1"/>
          </a:p>
          <a:p>
            <a:pPr indent="-298450" lvl="0" marL="457200" rtl="0" algn="l">
              <a:spcBef>
                <a:spcPts val="0"/>
              </a:spcBef>
              <a:spcAft>
                <a:spcPts val="0"/>
              </a:spcAft>
              <a:buSzPts val="1100"/>
              <a:buChar char="●"/>
            </a:pPr>
            <a:r>
              <a:rPr i="1" lang="en"/>
              <a:t>loss of identity and culture</a:t>
            </a:r>
            <a:endParaRPr i="1"/>
          </a:p>
          <a:p>
            <a:pPr indent="0" lvl="0" marL="0" rtl="0" algn="l">
              <a:spcBef>
                <a:spcPts val="0"/>
              </a:spcBef>
              <a:spcAft>
                <a:spcPts val="0"/>
              </a:spcAft>
              <a:buNone/>
            </a:pPr>
            <a:r>
              <a:t/>
            </a:r>
            <a:endParaRPr/>
          </a:p>
          <a:p>
            <a:pPr indent="0" lvl="0" marL="0" rtl="0" algn="l">
              <a:spcBef>
                <a:spcPts val="0"/>
              </a:spcBef>
              <a:spcAft>
                <a:spcPts val="0"/>
              </a:spcAft>
              <a:buNone/>
            </a:pPr>
            <a:r>
              <a:rPr b="1" lang="en"/>
              <a:t>Additional Resources</a:t>
            </a:r>
            <a:r>
              <a:rPr lang="en"/>
              <a:t>: </a:t>
            </a:r>
            <a:endParaRPr/>
          </a:p>
          <a:p>
            <a:pPr indent="0" lvl="0" marL="0" rtl="0" algn="l">
              <a:spcBef>
                <a:spcPts val="0"/>
              </a:spcBef>
              <a:spcAft>
                <a:spcPts val="0"/>
              </a:spcAft>
              <a:buNone/>
            </a:pPr>
            <a:r>
              <a:rPr lang="en"/>
              <a:t>4th Grade Grand Ronde Termination Presentation (</a:t>
            </a:r>
            <a:r>
              <a:rPr lang="en" u="sng">
                <a:solidFill>
                  <a:schemeClr val="hlink"/>
                </a:solidFill>
                <a:hlinkClick r:id="rId2"/>
              </a:rPr>
              <a:t>https://docs.google.com/presentation/d/1xDTqV1f_nutTwca8X6ArG7OBv_IcRfHSXj3JuWDiL-w/edit?usp=sharing</a:t>
            </a:r>
            <a:r>
              <a:rPr lang="en"/>
              <a:t>) </a:t>
            </a:r>
            <a:endParaRPr/>
          </a:p>
          <a:p>
            <a:pPr indent="0" lvl="0" marL="0" rtl="0" algn="l">
              <a:spcBef>
                <a:spcPts val="0"/>
              </a:spcBef>
              <a:spcAft>
                <a:spcPts val="0"/>
              </a:spcAft>
              <a:buNone/>
            </a:pPr>
            <a:r>
              <a:rPr lang="en"/>
              <a:t>The Grand Ronde Termination Act (</a:t>
            </a:r>
            <a:r>
              <a:rPr lang="en" u="sng">
                <a:solidFill>
                  <a:schemeClr val="hlink"/>
                </a:solidFill>
                <a:hlinkClick r:id="rId3"/>
              </a:rPr>
              <a:t>https://drive.google.com/file/d/1Ydcg22bwmF9gS-DGSkvLvxG2W1iSBpk8/view?usp=sharing</a:t>
            </a:r>
            <a:r>
              <a:rPr lang="en"/>
              <a:t>) </a:t>
            </a:r>
            <a:endParaRPr/>
          </a:p>
          <a:p>
            <a:pPr indent="0" lvl="0" marL="0" rtl="0" algn="l">
              <a:spcBef>
                <a:spcPts val="0"/>
              </a:spcBef>
              <a:spcAft>
                <a:spcPts val="0"/>
              </a:spcAft>
              <a:buNone/>
            </a:pPr>
            <a:r>
              <a:t/>
            </a:r>
            <a:endParaRPr/>
          </a:p>
          <a:p>
            <a:pPr indent="0" lvl="0" marL="0" rtl="0" algn="l">
              <a:spcBef>
                <a:spcPts val="0"/>
              </a:spcBef>
              <a:spcAft>
                <a:spcPts val="0"/>
              </a:spcAft>
              <a:buClr>
                <a:schemeClr val="dk1"/>
              </a:buClr>
              <a:buSzPts val="1100"/>
              <a:buFont typeface="Arial"/>
              <a:buNone/>
            </a:pPr>
            <a:r>
              <a:t/>
            </a:r>
            <a:endParaRPr/>
          </a:p>
          <a:p>
            <a:pPr indent="0" lvl="0" marL="0" rtl="0" algn="l">
              <a:spcBef>
                <a:spcPts val="0"/>
              </a:spcBef>
              <a:spcAft>
                <a:spcPts val="0"/>
              </a:spcAft>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8" name="Shape 178"/>
        <p:cNvGrpSpPr/>
        <p:nvPr/>
      </p:nvGrpSpPr>
      <p:grpSpPr>
        <a:xfrm>
          <a:off x="0" y="0"/>
          <a:ext cx="0" cy="0"/>
          <a:chOff x="0" y="0"/>
          <a:chExt cx="0" cy="0"/>
        </a:xfrm>
      </p:grpSpPr>
      <p:sp>
        <p:nvSpPr>
          <p:cNvPr id="179" name="Google Shape;179;g11177403564_0_5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0" name="Google Shape;180;g11177403564_0_5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4" name="Shape 184"/>
        <p:cNvGrpSpPr/>
        <p:nvPr/>
      </p:nvGrpSpPr>
      <p:grpSpPr>
        <a:xfrm>
          <a:off x="0" y="0"/>
          <a:ext cx="0" cy="0"/>
          <a:chOff x="0" y="0"/>
          <a:chExt cx="0" cy="0"/>
        </a:xfrm>
      </p:grpSpPr>
      <p:sp>
        <p:nvSpPr>
          <p:cNvPr id="185" name="Google Shape;185;g1114d67324b_0_40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6" name="Google Shape;186;g1114d67324b_0_40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b="1" lang="en" u="sng"/>
              <a:t>Kennedy Administration</a:t>
            </a:r>
            <a:r>
              <a:rPr lang="en"/>
              <a:t>: Refused to undertake new actions to terminate more Tribal Nations</a:t>
            </a:r>
            <a:endParaRPr/>
          </a:p>
          <a:p>
            <a:pPr indent="0" lvl="0" marL="0" rtl="0" algn="l">
              <a:spcBef>
                <a:spcPts val="0"/>
              </a:spcBef>
              <a:spcAft>
                <a:spcPts val="0"/>
              </a:spcAft>
              <a:buClr>
                <a:schemeClr val="dk1"/>
              </a:buClr>
              <a:buSzPts val="1100"/>
              <a:buFont typeface="Arial"/>
              <a:buNone/>
            </a:pPr>
            <a:r>
              <a:rPr b="1" lang="en" u="sng"/>
              <a:t>1970s &amp; 1980s</a:t>
            </a:r>
            <a:r>
              <a:rPr lang="en"/>
              <a:t>: Tribal Nations are restored, The Confederated Tribes of Grand Ronde was restored in 1983</a:t>
            </a:r>
            <a:endParaRPr/>
          </a:p>
          <a:p>
            <a:pPr indent="0" lvl="0" marL="0" rtl="0" algn="l">
              <a:spcBef>
                <a:spcPts val="0"/>
              </a:spcBef>
              <a:spcAft>
                <a:spcPts val="0"/>
              </a:spcAft>
              <a:buClr>
                <a:schemeClr val="dk1"/>
              </a:buClr>
              <a:buSzPts val="1100"/>
              <a:buFont typeface="Arial"/>
              <a:buNone/>
            </a:pPr>
            <a:r>
              <a:rPr b="1" lang="en" u="sng"/>
              <a:t>Indian Self-Determination and Education Assistance Act of 1975</a:t>
            </a:r>
            <a:endParaRPr b="1" u="sng"/>
          </a:p>
          <a:p>
            <a:pPr indent="-298450" lvl="0" marL="457200" rtl="0" algn="l">
              <a:spcBef>
                <a:spcPts val="0"/>
              </a:spcBef>
              <a:spcAft>
                <a:spcPts val="0"/>
              </a:spcAft>
              <a:buSzPts val="1100"/>
              <a:buChar char="●"/>
            </a:pPr>
            <a:r>
              <a:rPr lang="en"/>
              <a:t>Instituted fundamental changes</a:t>
            </a:r>
            <a:endParaRPr/>
          </a:p>
          <a:p>
            <a:pPr indent="-298450" lvl="0" marL="457200" rtl="0" algn="l">
              <a:spcBef>
                <a:spcPts val="0"/>
              </a:spcBef>
              <a:spcAft>
                <a:spcPts val="0"/>
              </a:spcAft>
              <a:buSzPts val="1100"/>
              <a:buChar char="●"/>
            </a:pPr>
            <a:r>
              <a:rPr lang="en"/>
              <a:t>Tribes are allowed to run their own government</a:t>
            </a:r>
            <a:endParaRPr/>
          </a:p>
          <a:p>
            <a:pPr indent="-298450" lvl="0" marL="457200" rtl="0" algn="l">
              <a:spcBef>
                <a:spcPts val="0"/>
              </a:spcBef>
              <a:spcAft>
                <a:spcPts val="0"/>
              </a:spcAft>
              <a:buSzPts val="1100"/>
              <a:buChar char="●"/>
            </a:pPr>
            <a:r>
              <a:rPr lang="en"/>
              <a:t>Contract their own services</a:t>
            </a:r>
            <a:endParaRPr/>
          </a:p>
          <a:p>
            <a:pPr indent="-298450" lvl="0" marL="457200" rtl="0" algn="l">
              <a:spcBef>
                <a:spcPts val="0"/>
              </a:spcBef>
              <a:spcAft>
                <a:spcPts val="0"/>
              </a:spcAft>
              <a:buSzPts val="1100"/>
              <a:buChar char="●"/>
            </a:pPr>
            <a:r>
              <a:rPr lang="en"/>
              <a:t>Govern their own people</a:t>
            </a:r>
            <a:endParaRPr/>
          </a:p>
          <a:p>
            <a:pPr indent="0" lvl="0" marL="0" rtl="0" algn="l">
              <a:spcBef>
                <a:spcPts val="0"/>
              </a:spcBef>
              <a:spcAft>
                <a:spcPts val="0"/>
              </a:spcAft>
              <a:buNone/>
            </a:pPr>
            <a:r>
              <a:t/>
            </a:r>
            <a:endParaRPr/>
          </a:p>
          <a:p>
            <a:pPr indent="0" lvl="0" marL="0" rtl="0" algn="l">
              <a:spcBef>
                <a:spcPts val="0"/>
              </a:spcBef>
              <a:spcAft>
                <a:spcPts val="0"/>
              </a:spcAft>
              <a:buNone/>
            </a:pPr>
            <a:r>
              <a:rPr b="1" lang="en"/>
              <a:t>Q</a:t>
            </a:r>
            <a:r>
              <a:rPr lang="en"/>
              <a:t>: What could come next?</a:t>
            </a:r>
            <a:endParaRPr/>
          </a:p>
          <a:p>
            <a:pPr indent="0" lvl="0" marL="0" rtl="0" algn="l">
              <a:spcBef>
                <a:spcPts val="0"/>
              </a:spcBef>
              <a:spcAft>
                <a:spcPts val="0"/>
              </a:spcAft>
              <a:buClr>
                <a:schemeClr val="dk1"/>
              </a:buClr>
              <a:buSzPts val="1100"/>
              <a:buFont typeface="Arial"/>
              <a:buNone/>
            </a:pPr>
            <a:r>
              <a:rPr b="1" lang="en"/>
              <a:t>Q</a:t>
            </a:r>
            <a:r>
              <a:rPr lang="en"/>
              <a:t>: Trends in history hint at what? </a:t>
            </a:r>
            <a:endParaRPr/>
          </a:p>
          <a:p>
            <a:pPr indent="0" lvl="0" marL="0" rtl="0" algn="l">
              <a:spcBef>
                <a:spcPts val="0"/>
              </a:spcBef>
              <a:spcAft>
                <a:spcPts val="0"/>
              </a:spcAft>
              <a:buNone/>
            </a:pPr>
            <a:r>
              <a:t/>
            </a:r>
            <a:endParaRPr/>
          </a:p>
          <a:p>
            <a:pPr indent="0" lvl="0" marL="0" rtl="0" algn="l">
              <a:spcBef>
                <a:spcPts val="0"/>
              </a:spcBef>
              <a:spcAft>
                <a:spcPts val="0"/>
              </a:spcAft>
              <a:buNone/>
            </a:pPr>
            <a:r>
              <a:rPr b="1" lang="en"/>
              <a:t>Additional Resource: </a:t>
            </a:r>
            <a:endParaRPr b="1"/>
          </a:p>
          <a:p>
            <a:pPr indent="0" lvl="0" marL="0" rtl="0" algn="l">
              <a:spcBef>
                <a:spcPts val="0"/>
              </a:spcBef>
              <a:spcAft>
                <a:spcPts val="0"/>
              </a:spcAft>
              <a:buNone/>
            </a:pPr>
            <a:r>
              <a:rPr lang="en"/>
              <a:t>4th Grade Grand Ronde Restoration Presentation (</a:t>
            </a:r>
            <a:r>
              <a:rPr lang="en" u="sng">
                <a:solidFill>
                  <a:schemeClr val="hlink"/>
                </a:solidFill>
                <a:hlinkClick r:id="rId2"/>
              </a:rPr>
              <a:t>https://docs.google.com/presentation/d/1WwP6sfWIsG6NaEjkf0QWkJ1AoE_2KhdPOmUExAFG6o8/edit?usp=sharing</a:t>
            </a:r>
            <a:r>
              <a:rPr lang="en"/>
              <a:t>)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4" name="Shape 64"/>
        <p:cNvGrpSpPr/>
        <p:nvPr/>
      </p:nvGrpSpPr>
      <p:grpSpPr>
        <a:xfrm>
          <a:off x="0" y="0"/>
          <a:ext cx="0" cy="0"/>
          <a:chOff x="0" y="0"/>
          <a:chExt cx="0" cy="0"/>
        </a:xfrm>
      </p:grpSpPr>
      <p:sp>
        <p:nvSpPr>
          <p:cNvPr id="65" name="Google Shape;65;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66" name="Google Shape;66;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2" name="Shape 192"/>
        <p:cNvGrpSpPr/>
        <p:nvPr/>
      </p:nvGrpSpPr>
      <p:grpSpPr>
        <a:xfrm>
          <a:off x="0" y="0"/>
          <a:ext cx="0" cy="0"/>
          <a:chOff x="0" y="0"/>
          <a:chExt cx="0" cy="0"/>
        </a:xfrm>
      </p:grpSpPr>
      <p:sp>
        <p:nvSpPr>
          <p:cNvPr id="193" name="Google Shape;193;g11177403564_0_5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4" name="Google Shape;194;g11177403564_0_5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8" name="Shape 198"/>
        <p:cNvGrpSpPr/>
        <p:nvPr/>
      </p:nvGrpSpPr>
      <p:grpSpPr>
        <a:xfrm>
          <a:off x="0" y="0"/>
          <a:ext cx="0" cy="0"/>
          <a:chOff x="0" y="0"/>
          <a:chExt cx="0" cy="0"/>
        </a:xfrm>
      </p:grpSpPr>
      <p:sp>
        <p:nvSpPr>
          <p:cNvPr id="199" name="Google Shape;199;g11177403564_0_7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00" name="Google Shape;200;g11177403564_0_7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0" name="Shape 70"/>
        <p:cNvGrpSpPr/>
        <p:nvPr/>
      </p:nvGrpSpPr>
      <p:grpSpPr>
        <a:xfrm>
          <a:off x="0" y="0"/>
          <a:ext cx="0" cy="0"/>
          <a:chOff x="0" y="0"/>
          <a:chExt cx="0" cy="0"/>
        </a:xfrm>
      </p:grpSpPr>
      <p:sp>
        <p:nvSpPr>
          <p:cNvPr id="71" name="Google Shape;71;g1114d67324b_0_31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2" name="Google Shape;72;g1114d67324b_0_31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u="sng"/>
              <a:t>April</a:t>
            </a:r>
            <a:r>
              <a:rPr b="1" lang="en" u="sng"/>
              <a:t> 1775 - start of Revolutionary War</a:t>
            </a:r>
            <a:endParaRPr b="1" u="sng"/>
          </a:p>
          <a:p>
            <a:pPr indent="0" lvl="0" marL="0" rtl="0" algn="l">
              <a:spcBef>
                <a:spcPts val="0"/>
              </a:spcBef>
              <a:spcAft>
                <a:spcPts val="0"/>
              </a:spcAft>
              <a:buNone/>
            </a:pPr>
            <a:r>
              <a:rPr b="1" lang="en" u="sng"/>
              <a:t>July 1776 - </a:t>
            </a:r>
            <a:r>
              <a:rPr b="1" lang="en" u="sng"/>
              <a:t>Declaration of Independence</a:t>
            </a:r>
            <a:endParaRPr b="1" u="sng"/>
          </a:p>
          <a:p>
            <a:pPr indent="-298450" lvl="0" marL="457200" rtl="0" algn="l">
              <a:spcBef>
                <a:spcPts val="0"/>
              </a:spcBef>
              <a:spcAft>
                <a:spcPts val="0"/>
              </a:spcAft>
              <a:buSzPts val="1100"/>
              <a:buChar char="●"/>
            </a:pPr>
            <a:r>
              <a:rPr b="1" lang="en"/>
              <a:t>Opening words for Declaration of Independence</a:t>
            </a:r>
            <a:r>
              <a:rPr lang="en"/>
              <a:t>:</a:t>
            </a:r>
            <a:r>
              <a:rPr i="1" lang="en"/>
              <a:t> “that all men are created equal, that they are endowed by their Creator with certain unalienable Rights, that among these are Life, Liberty and the pursuit of Happiness.” </a:t>
            </a:r>
            <a:endParaRPr i="1"/>
          </a:p>
          <a:p>
            <a:pPr indent="-298450" lvl="0" marL="457200" rtl="0" algn="l">
              <a:spcBef>
                <a:spcPts val="0"/>
              </a:spcBef>
              <a:spcAft>
                <a:spcPts val="0"/>
              </a:spcAft>
              <a:buSzPts val="1100"/>
              <a:buChar char="●"/>
            </a:pPr>
            <a:r>
              <a:rPr b="1" lang="en"/>
              <a:t>Closing words for Declaration of Independence:</a:t>
            </a:r>
            <a:r>
              <a:rPr lang="en"/>
              <a:t> </a:t>
            </a:r>
            <a:r>
              <a:rPr i="1" lang="en"/>
              <a:t>“He has excited domestic insurrections amongst us, and has endeavored to bring on the inhabitants of our frontiers, the merciless Indian savages whose known rule of warfare, is an undistinguished destruction of all ages, sexes, and conditions.”</a:t>
            </a:r>
            <a:endParaRPr i="1"/>
          </a:p>
          <a:p>
            <a:pPr indent="0" lvl="0" marL="0" rtl="0" algn="l">
              <a:spcBef>
                <a:spcPts val="0"/>
              </a:spcBef>
              <a:spcAft>
                <a:spcPts val="0"/>
              </a:spcAft>
              <a:buNone/>
            </a:pPr>
            <a:r>
              <a:t/>
            </a:r>
            <a:endParaRPr/>
          </a:p>
          <a:p>
            <a:pPr indent="0" lvl="0" marL="0" rtl="0" algn="l">
              <a:spcBef>
                <a:spcPts val="0"/>
              </a:spcBef>
              <a:spcAft>
                <a:spcPts val="0"/>
              </a:spcAft>
              <a:buNone/>
            </a:pPr>
            <a:r>
              <a:rPr b="1" lang="en"/>
              <a:t>Q: </a:t>
            </a:r>
            <a:r>
              <a:rPr lang="en"/>
              <a:t>What does this immediately do to and show about the relationship between the </a:t>
            </a:r>
            <a:r>
              <a:rPr lang="en"/>
              <a:t>colonists</a:t>
            </a:r>
            <a:r>
              <a:rPr lang="en"/>
              <a:t> and the Native American tribes?</a:t>
            </a:r>
            <a:endParaRPr/>
          </a:p>
          <a:p>
            <a:pPr indent="0" lvl="0" marL="0" rtl="0" algn="l">
              <a:spcBef>
                <a:spcPts val="0"/>
              </a:spcBef>
              <a:spcAft>
                <a:spcPts val="0"/>
              </a:spcAft>
              <a:buNone/>
            </a:pPr>
            <a:r>
              <a:t/>
            </a:r>
            <a:endParaRPr/>
          </a:p>
          <a:p>
            <a:pPr indent="0" lvl="0" marL="0" rtl="0" algn="l">
              <a:spcBef>
                <a:spcPts val="0"/>
              </a:spcBef>
              <a:spcAft>
                <a:spcPts val="0"/>
              </a:spcAft>
              <a:buNone/>
            </a:pPr>
            <a:r>
              <a:rPr b="1" lang="en" u="sng"/>
              <a:t>Nov. 1777 -  Continental Congress adopted Articles of Confederation</a:t>
            </a:r>
            <a:endParaRPr b="1" u="sng"/>
          </a:p>
          <a:p>
            <a:pPr indent="0" lvl="0" marL="0" rtl="0" algn="l">
              <a:spcBef>
                <a:spcPts val="0"/>
              </a:spcBef>
              <a:spcAft>
                <a:spcPts val="0"/>
              </a:spcAft>
              <a:buNone/>
            </a:pPr>
            <a:r>
              <a:t/>
            </a:r>
            <a:endParaRPr b="1" u="sng"/>
          </a:p>
          <a:p>
            <a:pPr indent="0" lvl="0" marL="0" rtl="0" algn="l">
              <a:spcBef>
                <a:spcPts val="0"/>
              </a:spcBef>
              <a:spcAft>
                <a:spcPts val="0"/>
              </a:spcAft>
              <a:buNone/>
            </a:pPr>
            <a:r>
              <a:rPr b="1" lang="en" u="sng"/>
              <a:t>March 1781 - Articles ratified by 13 states</a:t>
            </a:r>
            <a:endParaRPr b="1" u="sng"/>
          </a:p>
          <a:p>
            <a:pPr indent="-298450" lvl="0" marL="457200" rtl="0" algn="l">
              <a:spcBef>
                <a:spcPts val="0"/>
              </a:spcBef>
              <a:spcAft>
                <a:spcPts val="0"/>
              </a:spcAft>
              <a:buClr>
                <a:schemeClr val="dk1"/>
              </a:buClr>
              <a:buSzPts val="1100"/>
              <a:buChar char="●"/>
            </a:pPr>
            <a:r>
              <a:rPr b="1" lang="en">
                <a:solidFill>
                  <a:schemeClr val="dk1"/>
                </a:solidFill>
              </a:rPr>
              <a:t>Problem: </a:t>
            </a:r>
            <a:r>
              <a:rPr lang="en">
                <a:solidFill>
                  <a:schemeClr val="dk1"/>
                </a:solidFill>
              </a:rPr>
              <a:t>The Articles of Confederation did not give Congress the power to manage and deal with the Native Nations that were already here</a:t>
            </a:r>
            <a:endParaRPr>
              <a:solidFill>
                <a:schemeClr val="dk1"/>
              </a:solidFill>
            </a:endParaRPr>
          </a:p>
          <a:p>
            <a:pPr indent="-298450" lvl="0" marL="457200" rtl="0" algn="l">
              <a:spcBef>
                <a:spcPts val="0"/>
              </a:spcBef>
              <a:spcAft>
                <a:spcPts val="0"/>
              </a:spcAft>
              <a:buClr>
                <a:schemeClr val="dk1"/>
              </a:buClr>
              <a:buSzPts val="1100"/>
              <a:buChar char="●"/>
            </a:pPr>
            <a:r>
              <a:rPr b="1" lang="en" u="sng">
                <a:solidFill>
                  <a:schemeClr val="dk1"/>
                </a:solidFill>
              </a:rPr>
              <a:t>Creates the Question: </a:t>
            </a:r>
            <a:r>
              <a:rPr lang="en">
                <a:solidFill>
                  <a:schemeClr val="dk1"/>
                </a:solidFill>
              </a:rPr>
              <a:t>Who has power over who? Do the Tribes control themselves and their actions or does the newly formed Federal Government?</a:t>
            </a:r>
            <a:endParaRPr b="1" u="sng"/>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8" name="Shape 78"/>
        <p:cNvGrpSpPr/>
        <p:nvPr/>
      </p:nvGrpSpPr>
      <p:grpSpPr>
        <a:xfrm>
          <a:off x="0" y="0"/>
          <a:ext cx="0" cy="0"/>
          <a:chOff x="0" y="0"/>
          <a:chExt cx="0" cy="0"/>
        </a:xfrm>
      </p:grpSpPr>
      <p:sp>
        <p:nvSpPr>
          <p:cNvPr id="79" name="Google Shape;79;g1114d67324b_0_33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0" name="Google Shape;80;g1114d67324b_0_33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b="1" lang="en" u="sng"/>
              <a:t>May 1787 - U.S. Constitution signed</a:t>
            </a:r>
            <a:endParaRPr b="1" u="sng"/>
          </a:p>
          <a:p>
            <a:pPr indent="-298450" lvl="0" marL="457200" rtl="0" algn="l">
              <a:lnSpc>
                <a:spcPct val="115000"/>
              </a:lnSpc>
              <a:spcBef>
                <a:spcPts val="1200"/>
              </a:spcBef>
              <a:spcAft>
                <a:spcPts val="0"/>
              </a:spcAft>
              <a:buSzPts val="1100"/>
              <a:buChar char="●"/>
            </a:pPr>
            <a:r>
              <a:rPr lang="en"/>
              <a:t>Designated who had power over “Indian Affairs”</a:t>
            </a:r>
            <a:endParaRPr/>
          </a:p>
          <a:p>
            <a:pPr indent="-298450" lvl="0" marL="457200" rtl="0" algn="l">
              <a:spcBef>
                <a:spcPts val="0"/>
              </a:spcBef>
              <a:spcAft>
                <a:spcPts val="0"/>
              </a:spcAft>
              <a:buSzPts val="1100"/>
              <a:buChar char="●"/>
            </a:pPr>
            <a:r>
              <a:rPr lang="en">
                <a:solidFill>
                  <a:schemeClr val="dk1"/>
                </a:solidFill>
              </a:rPr>
              <a:t>The Commerce Clause refers to Article 1, Section 8, Clause 3 of the U.S. Constitution, which gives Congress the power “to regulate commerce with foreign nations, and among the several states, and with the Indian tribes.</a:t>
            </a:r>
            <a:endParaRPr>
              <a:solidFill>
                <a:schemeClr val="dk1"/>
              </a:solidFill>
            </a:endParaRPr>
          </a:p>
          <a:p>
            <a:pPr indent="-298450" lvl="0" marL="457200" rtl="0" algn="l">
              <a:spcBef>
                <a:spcPts val="0"/>
              </a:spcBef>
              <a:spcAft>
                <a:spcPts val="0"/>
              </a:spcAft>
              <a:buClr>
                <a:schemeClr val="dk1"/>
              </a:buClr>
              <a:buSzPts val="1100"/>
              <a:buChar char="●"/>
            </a:pPr>
            <a:r>
              <a:rPr b="1" lang="en">
                <a:solidFill>
                  <a:schemeClr val="dk1"/>
                </a:solidFill>
              </a:rPr>
              <a:t>Question</a:t>
            </a:r>
            <a:r>
              <a:rPr lang="en">
                <a:solidFill>
                  <a:schemeClr val="dk1"/>
                </a:solidFill>
              </a:rPr>
              <a:t>: What about this language is so important?</a:t>
            </a:r>
            <a:endParaRPr>
              <a:solidFill>
                <a:schemeClr val="dk1"/>
              </a:solidFill>
            </a:endParaRPr>
          </a:p>
          <a:p>
            <a:pPr indent="-298450" lvl="0" marL="457200" rtl="0" algn="l">
              <a:spcBef>
                <a:spcPts val="0"/>
              </a:spcBef>
              <a:spcAft>
                <a:spcPts val="0"/>
              </a:spcAft>
              <a:buClr>
                <a:schemeClr val="dk1"/>
              </a:buClr>
              <a:buSzPts val="1100"/>
              <a:buChar char="●"/>
            </a:pPr>
            <a:r>
              <a:rPr b="1" lang="en">
                <a:solidFill>
                  <a:schemeClr val="dk1"/>
                </a:solidFill>
              </a:rPr>
              <a:t>ANSWER</a:t>
            </a:r>
            <a:r>
              <a:rPr lang="en">
                <a:solidFill>
                  <a:schemeClr val="dk1"/>
                </a:solidFill>
              </a:rPr>
              <a:t>: This language is the basis for sovereignty as it places Tribes on the same level as foreign nations and states. They are not a “group” or “race” of people. This is the difference between Native Americans and other races. </a:t>
            </a:r>
            <a:endParaRPr>
              <a:solidFill>
                <a:schemeClr val="dk1"/>
              </a:solidFill>
            </a:endParaRPr>
          </a:p>
          <a:p>
            <a:pPr indent="-298450" lvl="0" marL="457200" rtl="0" algn="l">
              <a:spcBef>
                <a:spcPts val="0"/>
              </a:spcBef>
              <a:spcAft>
                <a:spcPts val="0"/>
              </a:spcAft>
              <a:buClr>
                <a:schemeClr val="dk1"/>
              </a:buClr>
              <a:buSzPts val="1100"/>
              <a:buChar char="●"/>
            </a:pPr>
            <a:r>
              <a:t/>
            </a:r>
            <a:endParaRPr>
              <a:solidFill>
                <a:schemeClr val="dk1"/>
              </a:solidFill>
            </a:endParaRPr>
          </a:p>
          <a:p>
            <a:pPr indent="0" lvl="0" marL="0" rtl="0" algn="l">
              <a:spcBef>
                <a:spcPts val="0"/>
              </a:spcBef>
              <a:spcAft>
                <a:spcPts val="0"/>
              </a:spcAft>
              <a:buClr>
                <a:schemeClr val="dk1"/>
              </a:buClr>
              <a:buSzPts val="1100"/>
              <a:buFont typeface="Arial"/>
              <a:buNone/>
            </a:pPr>
            <a:r>
              <a:rPr b="1" lang="en" u="sng"/>
              <a:t>June 1788 - U.S. Constitution Ratified</a:t>
            </a:r>
            <a:endParaRPr/>
          </a:p>
          <a:p>
            <a:pPr indent="0" lvl="0" marL="0" rtl="0" algn="l">
              <a:spcBef>
                <a:spcPts val="0"/>
              </a:spcBef>
              <a:spcAft>
                <a:spcPts val="0"/>
              </a:spcAft>
              <a:buClr>
                <a:schemeClr val="dk1"/>
              </a:buClr>
              <a:buSzPts val="1100"/>
              <a:buFont typeface="Arial"/>
              <a:buNone/>
            </a:pPr>
            <a:r>
              <a:t/>
            </a:r>
            <a:endParaRPr/>
          </a:p>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6" name="Shape 86"/>
        <p:cNvGrpSpPr/>
        <p:nvPr/>
      </p:nvGrpSpPr>
      <p:grpSpPr>
        <a:xfrm>
          <a:off x="0" y="0"/>
          <a:ext cx="0" cy="0"/>
          <a:chOff x="0" y="0"/>
          <a:chExt cx="0" cy="0"/>
        </a:xfrm>
      </p:grpSpPr>
      <p:sp>
        <p:nvSpPr>
          <p:cNvPr id="87" name="Google Shape;87;g11177403564_0_2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8" name="Google Shape;88;g11177403564_0_2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2" name="Shape 92"/>
        <p:cNvGrpSpPr/>
        <p:nvPr/>
      </p:nvGrpSpPr>
      <p:grpSpPr>
        <a:xfrm>
          <a:off x="0" y="0"/>
          <a:ext cx="0" cy="0"/>
          <a:chOff x="0" y="0"/>
          <a:chExt cx="0" cy="0"/>
        </a:xfrm>
      </p:grpSpPr>
      <p:sp>
        <p:nvSpPr>
          <p:cNvPr id="93" name="Google Shape;93;g1114d67324b_0_34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4" name="Google Shape;94;g1114d67324b_0_34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u="sng"/>
              <a:t>Congress established the Department of War with responsibilities over Indian Affairs</a:t>
            </a:r>
            <a:endParaRPr b="1" u="sng"/>
          </a:p>
          <a:p>
            <a:pPr indent="-298450" lvl="0" marL="457200" rtl="0" algn="l">
              <a:spcBef>
                <a:spcPts val="0"/>
              </a:spcBef>
              <a:spcAft>
                <a:spcPts val="0"/>
              </a:spcAft>
              <a:buSzPts val="1100"/>
              <a:buChar char="●"/>
            </a:pPr>
            <a:r>
              <a:rPr b="1" lang="en"/>
              <a:t>Q: </a:t>
            </a:r>
            <a:r>
              <a:rPr lang="en"/>
              <a:t>What does this immediately do to and show about the relationship between the new federal government and the Native American tribes? How does the government view the Tribes?</a:t>
            </a:r>
            <a:endParaRPr/>
          </a:p>
          <a:p>
            <a:pPr indent="-298450" lvl="0" marL="457200" rtl="0" algn="l">
              <a:spcBef>
                <a:spcPts val="0"/>
              </a:spcBef>
              <a:spcAft>
                <a:spcPts val="0"/>
              </a:spcAft>
              <a:buSzPts val="1100"/>
              <a:buChar char="●"/>
            </a:pPr>
            <a:r>
              <a:rPr b="1" lang="en"/>
              <a:t>A</a:t>
            </a:r>
            <a:r>
              <a:rPr lang="en"/>
              <a:t>: As a threat and in some cases an enemy. Demonstrates a </a:t>
            </a:r>
            <a:r>
              <a:rPr lang="en"/>
              <a:t>contentious</a:t>
            </a:r>
            <a:r>
              <a:rPr lang="en"/>
              <a:t> and violent relationship</a:t>
            </a:r>
            <a:endParaRPr/>
          </a:p>
          <a:p>
            <a:pPr indent="0" lvl="0" marL="0" rtl="0" algn="l">
              <a:spcBef>
                <a:spcPts val="0"/>
              </a:spcBef>
              <a:spcAft>
                <a:spcPts val="0"/>
              </a:spcAft>
              <a:buNone/>
            </a:pPr>
            <a:r>
              <a:t/>
            </a:r>
            <a:endParaRPr/>
          </a:p>
          <a:p>
            <a:pPr indent="0" lvl="0" marL="0" rtl="0" algn="l">
              <a:spcBef>
                <a:spcPts val="0"/>
              </a:spcBef>
              <a:spcAft>
                <a:spcPts val="0"/>
              </a:spcAft>
              <a:buNone/>
            </a:pPr>
            <a:r>
              <a:rPr b="1" lang="en" u="sng"/>
              <a:t>1790 - Congress enacts the Trade &amp; Intercourse Act</a:t>
            </a:r>
            <a:endParaRPr b="1" u="sng"/>
          </a:p>
          <a:p>
            <a:pPr indent="-298450" lvl="0" marL="457200" rtl="0" algn="l">
              <a:spcBef>
                <a:spcPts val="0"/>
              </a:spcBef>
              <a:spcAft>
                <a:spcPts val="0"/>
              </a:spcAft>
              <a:buSzPts val="1100"/>
              <a:buChar char="●"/>
            </a:pPr>
            <a:r>
              <a:rPr lang="en"/>
              <a:t>Congress recognized that they must purchase the property from Native Americans to reduce conflicts</a:t>
            </a:r>
            <a:endParaRPr/>
          </a:p>
          <a:p>
            <a:pPr indent="0" lvl="0" marL="0" rtl="0" algn="l">
              <a:spcBef>
                <a:spcPts val="0"/>
              </a:spcBef>
              <a:spcAft>
                <a:spcPts val="0"/>
              </a:spcAft>
              <a:buClr>
                <a:schemeClr val="dk1"/>
              </a:buClr>
              <a:buSzPts val="1100"/>
              <a:buFont typeface="Arial"/>
              <a:buNone/>
            </a:pPr>
            <a:r>
              <a:t/>
            </a:r>
            <a:endParaRPr/>
          </a:p>
          <a:p>
            <a:pPr indent="0" lvl="0" marL="0" rtl="0" algn="l">
              <a:spcBef>
                <a:spcPts val="0"/>
              </a:spcBef>
              <a:spcAft>
                <a:spcPts val="0"/>
              </a:spcAft>
              <a:buClr>
                <a:schemeClr val="dk1"/>
              </a:buClr>
              <a:buSzPts val="1100"/>
              <a:buFont typeface="Arial"/>
              <a:buNone/>
            </a:pPr>
            <a:r>
              <a:rPr b="1" lang="en" u="sng"/>
              <a:t>U.S. Policies created to:</a:t>
            </a:r>
            <a:endParaRPr b="1" u="sng"/>
          </a:p>
          <a:p>
            <a:pPr indent="-298450" lvl="0" marL="457200" rtl="0" algn="l">
              <a:spcBef>
                <a:spcPts val="0"/>
              </a:spcBef>
              <a:spcAft>
                <a:spcPts val="0"/>
              </a:spcAft>
              <a:buSzPts val="1100"/>
              <a:buChar char="●"/>
            </a:pPr>
            <a:r>
              <a:rPr lang="en"/>
              <a:t>Define “Indian” Territory</a:t>
            </a:r>
            <a:endParaRPr/>
          </a:p>
          <a:p>
            <a:pPr indent="-298450" lvl="0" marL="457200" rtl="0" algn="l">
              <a:spcBef>
                <a:spcPts val="0"/>
              </a:spcBef>
              <a:spcAft>
                <a:spcPts val="0"/>
              </a:spcAft>
              <a:buSzPts val="1100"/>
              <a:buChar char="●"/>
            </a:pPr>
            <a:r>
              <a:rPr lang="en"/>
              <a:t>Protect “Indian Country”</a:t>
            </a:r>
            <a:endParaRPr/>
          </a:p>
          <a:p>
            <a:pPr indent="-298450" lvl="0" marL="457200" rtl="0" algn="l">
              <a:spcBef>
                <a:spcPts val="0"/>
              </a:spcBef>
              <a:spcAft>
                <a:spcPts val="0"/>
              </a:spcAft>
              <a:buSzPts val="1100"/>
              <a:buChar char="●"/>
            </a:pPr>
            <a:r>
              <a:rPr lang="en"/>
              <a:t>Regulate Traders’ dealings with Tribal Nations by controlling the pioneers and settlers who were trying to take Native lands</a:t>
            </a:r>
            <a:endParaRPr/>
          </a:p>
          <a:p>
            <a:pPr indent="0" lvl="0" marL="0" rtl="0" algn="l">
              <a:spcBef>
                <a:spcPts val="0"/>
              </a:spcBef>
              <a:spcAft>
                <a:spcPts val="0"/>
              </a:spcAft>
              <a:buClr>
                <a:schemeClr val="dk1"/>
              </a:buClr>
              <a:buSzPts val="1100"/>
              <a:buFont typeface="Arial"/>
              <a:buNone/>
            </a:pPr>
            <a:r>
              <a:t/>
            </a:r>
            <a:endParaRPr/>
          </a:p>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0" name="Shape 100"/>
        <p:cNvGrpSpPr/>
        <p:nvPr/>
      </p:nvGrpSpPr>
      <p:grpSpPr>
        <a:xfrm>
          <a:off x="0" y="0"/>
          <a:ext cx="0" cy="0"/>
          <a:chOff x="0" y="0"/>
          <a:chExt cx="0" cy="0"/>
        </a:xfrm>
      </p:grpSpPr>
      <p:sp>
        <p:nvSpPr>
          <p:cNvPr id="101" name="Google Shape;101;g1114d67324b_0_35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2" name="Google Shape;102;g1114d67324b_0_35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b="1" lang="en" u="sng"/>
              <a:t>As a result of the Trade &amp; Intercourse Act:</a:t>
            </a:r>
            <a:endParaRPr b="1" u="sng"/>
          </a:p>
          <a:p>
            <a:pPr indent="-298450" lvl="0" marL="457200" rtl="0" algn="l">
              <a:spcBef>
                <a:spcPts val="0"/>
              </a:spcBef>
              <a:spcAft>
                <a:spcPts val="0"/>
              </a:spcAft>
              <a:buSzPts val="1100"/>
              <a:buChar char="●"/>
            </a:pPr>
            <a:r>
              <a:rPr lang="en"/>
              <a:t>Indigenous Nations would be treated as foreign nations and lands would be purchased through treaties</a:t>
            </a:r>
            <a:endParaRPr/>
          </a:p>
          <a:p>
            <a:pPr indent="-298450" lvl="1" marL="914400" rtl="0" algn="l">
              <a:spcBef>
                <a:spcPts val="0"/>
              </a:spcBef>
              <a:spcAft>
                <a:spcPts val="0"/>
              </a:spcAft>
              <a:buSzPts val="1100"/>
              <a:buChar char="○"/>
            </a:pPr>
            <a:r>
              <a:rPr lang="en"/>
              <a:t>* </a:t>
            </a:r>
            <a:r>
              <a:rPr i="1" lang="en"/>
              <a:t>treaty</a:t>
            </a:r>
            <a:r>
              <a:rPr lang="en"/>
              <a:t>: a legally binding agreement between nations </a:t>
            </a:r>
            <a:endParaRPr/>
          </a:p>
          <a:p>
            <a:pPr indent="-298450" lvl="0" marL="457200" rtl="0" algn="l">
              <a:spcBef>
                <a:spcPts val="0"/>
              </a:spcBef>
              <a:spcAft>
                <a:spcPts val="0"/>
              </a:spcAft>
              <a:buSzPts val="1100"/>
              <a:buChar char="●"/>
            </a:pPr>
            <a:r>
              <a:rPr lang="en"/>
              <a:t>390 treaties would be negotiated between the United States and Native Nations before 1871</a:t>
            </a:r>
            <a:endParaRPr/>
          </a:p>
          <a:p>
            <a:pPr indent="0" lvl="0" marL="0" rtl="0" algn="l">
              <a:spcBef>
                <a:spcPts val="0"/>
              </a:spcBef>
              <a:spcAft>
                <a:spcPts val="0"/>
              </a:spcAft>
              <a:buNone/>
            </a:pPr>
            <a:r>
              <a:t/>
            </a:r>
            <a:endParaRPr/>
          </a:p>
          <a:p>
            <a:pPr indent="0" lvl="0" marL="0" rtl="0" algn="l">
              <a:spcBef>
                <a:spcPts val="0"/>
              </a:spcBef>
              <a:spcAft>
                <a:spcPts val="0"/>
              </a:spcAft>
              <a:buNone/>
            </a:pPr>
            <a:r>
              <a:rPr b="1" lang="en" u="sng"/>
              <a:t>Sounds great, right? </a:t>
            </a:r>
            <a:endParaRPr b="1" u="sng"/>
          </a:p>
          <a:p>
            <a:pPr indent="-298450" lvl="0" marL="457200" rtl="0" algn="l">
              <a:spcBef>
                <a:spcPts val="0"/>
              </a:spcBef>
              <a:spcAft>
                <a:spcPts val="0"/>
              </a:spcAft>
              <a:buSzPts val="1100"/>
              <a:buChar char="●"/>
            </a:pPr>
            <a:r>
              <a:rPr b="1" lang="en"/>
              <a:t>Q:</a:t>
            </a:r>
            <a:r>
              <a:rPr lang="en"/>
              <a:t> What could possibly go wrong? (Have students predict what they think will happen next)</a:t>
            </a:r>
            <a:endParaRPr/>
          </a:p>
          <a:p>
            <a:pPr indent="0" lvl="0" marL="0" rtl="0" algn="l">
              <a:spcBef>
                <a:spcPts val="0"/>
              </a:spcBef>
              <a:spcAft>
                <a:spcPts val="0"/>
              </a:spcAft>
              <a:buClr>
                <a:schemeClr val="dk1"/>
              </a:buClr>
              <a:buSzPts val="1100"/>
              <a:buFont typeface="Arial"/>
              <a:buNone/>
            </a:pPr>
            <a:r>
              <a:t/>
            </a:r>
            <a:endParaRPr/>
          </a:p>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8" name="Shape 108"/>
        <p:cNvGrpSpPr/>
        <p:nvPr/>
      </p:nvGrpSpPr>
      <p:grpSpPr>
        <a:xfrm>
          <a:off x="0" y="0"/>
          <a:ext cx="0" cy="0"/>
          <a:chOff x="0" y="0"/>
          <a:chExt cx="0" cy="0"/>
        </a:xfrm>
      </p:grpSpPr>
      <p:sp>
        <p:nvSpPr>
          <p:cNvPr id="109" name="Google Shape;109;g11177403564_0_2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0" name="Google Shape;110;g11177403564_0_2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4" name="Shape 114"/>
        <p:cNvGrpSpPr/>
        <p:nvPr/>
      </p:nvGrpSpPr>
      <p:grpSpPr>
        <a:xfrm>
          <a:off x="0" y="0"/>
          <a:ext cx="0" cy="0"/>
          <a:chOff x="0" y="0"/>
          <a:chExt cx="0" cy="0"/>
        </a:xfrm>
      </p:grpSpPr>
      <p:sp>
        <p:nvSpPr>
          <p:cNvPr id="115" name="Google Shape;115;g1114d67324b_0_36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6" name="Google Shape;116;g1114d67324b_0_36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b="1" lang="en" u="sng"/>
              <a:t>Mid-1820’s</a:t>
            </a:r>
            <a:r>
              <a:rPr lang="en"/>
              <a:t> - The U.S. Government began openly discussing the forceful move of all Tribal Nations west in order to give the U.S. more room to grow</a:t>
            </a:r>
            <a:endParaRPr/>
          </a:p>
          <a:p>
            <a:pPr indent="0" lvl="0" marL="0" rtl="0" algn="l">
              <a:spcBef>
                <a:spcPts val="0"/>
              </a:spcBef>
              <a:spcAft>
                <a:spcPts val="0"/>
              </a:spcAft>
              <a:buNone/>
            </a:pPr>
            <a:r>
              <a:t/>
            </a:r>
            <a:endParaRPr b="1" u="sng"/>
          </a:p>
          <a:p>
            <a:pPr indent="0" lvl="0" marL="0" rtl="0" algn="l">
              <a:spcBef>
                <a:spcPts val="0"/>
              </a:spcBef>
              <a:spcAft>
                <a:spcPts val="0"/>
              </a:spcAft>
              <a:buNone/>
            </a:pPr>
            <a:r>
              <a:rPr b="1" lang="en" u="sng"/>
              <a:t>1830</a:t>
            </a:r>
            <a:r>
              <a:rPr lang="en"/>
              <a:t> - The Removal Act was passed under Andrew Jackson’s presidency</a:t>
            </a:r>
            <a:endParaRPr/>
          </a:p>
          <a:p>
            <a:pPr indent="-298450" lvl="0" marL="457200" rtl="0" algn="l">
              <a:spcBef>
                <a:spcPts val="0"/>
              </a:spcBef>
              <a:spcAft>
                <a:spcPts val="0"/>
              </a:spcAft>
              <a:buSzPts val="1100"/>
              <a:buChar char="●"/>
            </a:pPr>
            <a:r>
              <a:rPr lang="en"/>
              <a:t>The government began to relocate Tribal Nations to “Indian Territory”</a:t>
            </a:r>
            <a:endParaRPr/>
          </a:p>
          <a:p>
            <a:pPr indent="-298450" lvl="0" marL="457200" rtl="0" algn="l">
              <a:spcBef>
                <a:spcPts val="0"/>
              </a:spcBef>
              <a:spcAft>
                <a:spcPts val="0"/>
              </a:spcAft>
              <a:buSzPts val="1100"/>
              <a:buChar char="●"/>
            </a:pPr>
            <a:r>
              <a:rPr lang="en"/>
              <a:t>Ultimate Goal: Move all Native Nations past the Mississippi River and into Oklahoma, resulted in the Cherokee Trail of Tears (loss of approx. ¼ of population)</a:t>
            </a:r>
            <a:endParaRPr/>
          </a:p>
          <a:p>
            <a:pPr indent="-298450" lvl="0" marL="457200" rtl="0" algn="l">
              <a:spcBef>
                <a:spcPts val="0"/>
              </a:spcBef>
              <a:spcAft>
                <a:spcPts val="0"/>
              </a:spcAft>
              <a:buSzPts val="1100"/>
              <a:buChar char="●"/>
            </a:pPr>
            <a:r>
              <a:rPr lang="en"/>
              <a:t>Promised to have this land forever and that the Federal Government would protect that promise</a:t>
            </a:r>
            <a:endParaRPr/>
          </a:p>
          <a:p>
            <a:pPr indent="0" lvl="0" marL="0" rtl="0" algn="l">
              <a:spcBef>
                <a:spcPts val="0"/>
              </a:spcBef>
              <a:spcAft>
                <a:spcPts val="0"/>
              </a:spcAft>
              <a:buNone/>
            </a:pPr>
            <a:r>
              <a:t/>
            </a:r>
            <a:endParaRPr/>
          </a:p>
          <a:p>
            <a:pPr indent="0" lvl="0" marL="0" rtl="0" algn="l">
              <a:spcBef>
                <a:spcPts val="0"/>
              </a:spcBef>
              <a:spcAft>
                <a:spcPts val="0"/>
              </a:spcAft>
              <a:buNone/>
            </a:pPr>
            <a:r>
              <a:rPr b="1" lang="en"/>
              <a:t>Additional Resource</a:t>
            </a:r>
            <a:r>
              <a:rPr lang="en"/>
              <a:t>: </a:t>
            </a:r>
            <a:endParaRPr/>
          </a:p>
          <a:p>
            <a:pPr indent="0" lvl="0" marL="0" rtl="0" algn="l">
              <a:spcBef>
                <a:spcPts val="0"/>
              </a:spcBef>
              <a:spcAft>
                <a:spcPts val="0"/>
              </a:spcAft>
              <a:buNone/>
            </a:pPr>
            <a:r>
              <a:rPr lang="en"/>
              <a:t>This Land - podcast: </a:t>
            </a:r>
            <a:r>
              <a:rPr lang="en" u="sng">
                <a:solidFill>
                  <a:schemeClr val="hlink"/>
                </a:solidFill>
                <a:hlinkClick r:id="rId2"/>
              </a:rPr>
              <a:t>https://crooked.com/podcast-series/this-land/</a:t>
            </a:r>
            <a:r>
              <a:rPr lang="en"/>
              <a:t> </a:t>
            </a:r>
            <a:endParaRPr/>
          </a:p>
          <a:p>
            <a:pPr indent="0" lvl="0" marL="0" rtl="0" algn="l">
              <a:spcBef>
                <a:spcPts val="0"/>
              </a:spcBef>
              <a:spcAft>
                <a:spcPts val="0"/>
              </a:spcAft>
              <a:buClr>
                <a:schemeClr val="dk1"/>
              </a:buClr>
              <a:buSzPts val="1100"/>
              <a:buFont typeface="Arial"/>
              <a:buNone/>
            </a:pPr>
            <a:r>
              <a:t/>
            </a:r>
            <a:endParaRPr/>
          </a:p>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p:nvPr/>
        </p:nvSpPr>
        <p:spPr>
          <a:xfrm>
            <a:off x="1524800" y="672606"/>
            <a:ext cx="1081625" cy="1124950"/>
          </a:xfrm>
          <a:custGeom>
            <a:rect b="b" l="l" r="r" t="t"/>
            <a:pathLst>
              <a:path extrusionOk="0" h="44998" w="43265">
                <a:moveTo>
                  <a:pt x="0" y="44998"/>
                </a:moveTo>
                <a:lnTo>
                  <a:pt x="0" y="0"/>
                </a:lnTo>
                <a:lnTo>
                  <a:pt x="43265" y="0"/>
                </a:lnTo>
              </a:path>
            </a:pathLst>
          </a:custGeom>
          <a:noFill/>
          <a:ln cap="flat" cmpd="sng" w="28575">
            <a:solidFill>
              <a:schemeClr val="accent5"/>
            </a:solidFill>
            <a:prstDash val="solid"/>
            <a:miter lim="8000"/>
            <a:headEnd len="sm" w="sm" type="none"/>
            <a:tailEnd len="sm" w="sm" type="none"/>
          </a:ln>
        </p:spPr>
      </p:sp>
      <p:sp>
        <p:nvSpPr>
          <p:cNvPr id="11" name="Google Shape;11;p2"/>
          <p:cNvSpPr/>
          <p:nvPr/>
        </p:nvSpPr>
        <p:spPr>
          <a:xfrm rot="10800000">
            <a:off x="6537563" y="3342925"/>
            <a:ext cx="1081625" cy="1124950"/>
          </a:xfrm>
          <a:custGeom>
            <a:rect b="b" l="l" r="r" t="t"/>
            <a:pathLst>
              <a:path extrusionOk="0" h="44998" w="43265">
                <a:moveTo>
                  <a:pt x="0" y="44998"/>
                </a:moveTo>
                <a:lnTo>
                  <a:pt x="0" y="0"/>
                </a:lnTo>
                <a:lnTo>
                  <a:pt x="43265" y="0"/>
                </a:lnTo>
              </a:path>
            </a:pathLst>
          </a:custGeom>
          <a:noFill/>
          <a:ln cap="flat" cmpd="sng" w="28575">
            <a:solidFill>
              <a:schemeClr val="accent5"/>
            </a:solidFill>
            <a:prstDash val="solid"/>
            <a:miter lim="8000"/>
            <a:headEnd len="sm" w="sm" type="none"/>
            <a:tailEnd len="sm" w="sm" type="none"/>
          </a:ln>
        </p:spPr>
      </p:sp>
      <p:cxnSp>
        <p:nvCxnSpPr>
          <p:cNvPr id="12" name="Google Shape;12;p2"/>
          <p:cNvCxnSpPr/>
          <p:nvPr/>
        </p:nvCxnSpPr>
        <p:spPr>
          <a:xfrm>
            <a:off x="4359602" y="2817464"/>
            <a:ext cx="424800" cy="0"/>
          </a:xfrm>
          <a:prstGeom prst="straightConnector1">
            <a:avLst/>
          </a:prstGeom>
          <a:noFill/>
          <a:ln cap="flat" cmpd="sng" w="38100">
            <a:solidFill>
              <a:schemeClr val="accent4"/>
            </a:solidFill>
            <a:prstDash val="solid"/>
            <a:round/>
            <a:headEnd len="sm" w="sm" type="none"/>
            <a:tailEnd len="sm" w="sm" type="none"/>
          </a:ln>
        </p:spPr>
      </p:cxnSp>
      <p:sp>
        <p:nvSpPr>
          <p:cNvPr id="13" name="Google Shape;13;p2"/>
          <p:cNvSpPr txBox="1"/>
          <p:nvPr>
            <p:ph type="ctrTitle"/>
          </p:nvPr>
        </p:nvSpPr>
        <p:spPr>
          <a:xfrm>
            <a:off x="1680302" y="1188925"/>
            <a:ext cx="5783400" cy="1457400"/>
          </a:xfrm>
          <a:prstGeom prst="rect">
            <a:avLst/>
          </a:prstGeom>
        </p:spPr>
        <p:txBody>
          <a:bodyPr anchorCtr="0" anchor="b" bIns="91425" lIns="91425" spcFirstLastPara="1" rIns="91425" wrap="square" tIns="91425">
            <a:normAutofit/>
          </a:bodyPr>
          <a:lstStyle>
            <a:lvl1pPr lvl="0" algn="ctr">
              <a:spcBef>
                <a:spcPts val="0"/>
              </a:spcBef>
              <a:spcAft>
                <a:spcPts val="0"/>
              </a:spcAft>
              <a:buSzPts val="4000"/>
              <a:buNone/>
              <a:defRPr sz="4000"/>
            </a:lvl1pPr>
            <a:lvl2pPr lvl="1" algn="ctr">
              <a:spcBef>
                <a:spcPts val="0"/>
              </a:spcBef>
              <a:spcAft>
                <a:spcPts val="0"/>
              </a:spcAft>
              <a:buSzPts val="4000"/>
              <a:buNone/>
              <a:defRPr sz="4000"/>
            </a:lvl2pPr>
            <a:lvl3pPr lvl="2" algn="ctr">
              <a:spcBef>
                <a:spcPts val="0"/>
              </a:spcBef>
              <a:spcAft>
                <a:spcPts val="0"/>
              </a:spcAft>
              <a:buSzPts val="4000"/>
              <a:buNone/>
              <a:defRPr sz="4000"/>
            </a:lvl3pPr>
            <a:lvl4pPr lvl="3" algn="ctr">
              <a:spcBef>
                <a:spcPts val="0"/>
              </a:spcBef>
              <a:spcAft>
                <a:spcPts val="0"/>
              </a:spcAft>
              <a:buSzPts val="4000"/>
              <a:buNone/>
              <a:defRPr sz="4000"/>
            </a:lvl4pPr>
            <a:lvl5pPr lvl="4" algn="ctr">
              <a:spcBef>
                <a:spcPts val="0"/>
              </a:spcBef>
              <a:spcAft>
                <a:spcPts val="0"/>
              </a:spcAft>
              <a:buSzPts val="4000"/>
              <a:buNone/>
              <a:defRPr sz="4000"/>
            </a:lvl5pPr>
            <a:lvl6pPr lvl="5" algn="ctr">
              <a:spcBef>
                <a:spcPts val="0"/>
              </a:spcBef>
              <a:spcAft>
                <a:spcPts val="0"/>
              </a:spcAft>
              <a:buSzPts val="4000"/>
              <a:buNone/>
              <a:defRPr sz="4000"/>
            </a:lvl6pPr>
            <a:lvl7pPr lvl="6" algn="ctr">
              <a:spcBef>
                <a:spcPts val="0"/>
              </a:spcBef>
              <a:spcAft>
                <a:spcPts val="0"/>
              </a:spcAft>
              <a:buSzPts val="4000"/>
              <a:buNone/>
              <a:defRPr sz="4000"/>
            </a:lvl7pPr>
            <a:lvl8pPr lvl="7" algn="ctr">
              <a:spcBef>
                <a:spcPts val="0"/>
              </a:spcBef>
              <a:spcAft>
                <a:spcPts val="0"/>
              </a:spcAft>
              <a:buSzPts val="4000"/>
              <a:buNone/>
              <a:defRPr sz="4000"/>
            </a:lvl8pPr>
            <a:lvl9pPr lvl="8" algn="ctr">
              <a:spcBef>
                <a:spcPts val="0"/>
              </a:spcBef>
              <a:spcAft>
                <a:spcPts val="0"/>
              </a:spcAft>
              <a:buSzPts val="4000"/>
              <a:buNone/>
              <a:defRPr sz="4000"/>
            </a:lvl9pPr>
          </a:lstStyle>
          <a:p/>
        </p:txBody>
      </p:sp>
      <p:sp>
        <p:nvSpPr>
          <p:cNvPr id="14" name="Google Shape;14;p2"/>
          <p:cNvSpPr txBox="1"/>
          <p:nvPr>
            <p:ph idx="1" type="subTitle"/>
          </p:nvPr>
        </p:nvSpPr>
        <p:spPr>
          <a:xfrm>
            <a:off x="1680302" y="3049450"/>
            <a:ext cx="5783400" cy="9090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Clr>
                <a:schemeClr val="accent5"/>
              </a:buClr>
              <a:buSzPts val="2400"/>
              <a:buFont typeface="Roboto Slab"/>
              <a:buNone/>
              <a:defRPr sz="2400">
                <a:solidFill>
                  <a:schemeClr val="accent5"/>
                </a:solidFill>
                <a:latin typeface="Roboto Slab"/>
                <a:ea typeface="Roboto Slab"/>
                <a:cs typeface="Roboto Slab"/>
                <a:sym typeface="Roboto Slab"/>
              </a:defRPr>
            </a:lvl1pPr>
            <a:lvl2pPr lvl="1" algn="ctr">
              <a:lnSpc>
                <a:spcPct val="100000"/>
              </a:lnSpc>
              <a:spcBef>
                <a:spcPts val="0"/>
              </a:spcBef>
              <a:spcAft>
                <a:spcPts val="0"/>
              </a:spcAft>
              <a:buClr>
                <a:schemeClr val="accent5"/>
              </a:buClr>
              <a:buSzPts val="2400"/>
              <a:buFont typeface="Roboto Slab"/>
              <a:buNone/>
              <a:defRPr sz="2400">
                <a:solidFill>
                  <a:schemeClr val="accent5"/>
                </a:solidFill>
                <a:latin typeface="Roboto Slab"/>
                <a:ea typeface="Roboto Slab"/>
                <a:cs typeface="Roboto Slab"/>
                <a:sym typeface="Roboto Slab"/>
              </a:defRPr>
            </a:lvl2pPr>
            <a:lvl3pPr lvl="2" algn="ctr">
              <a:lnSpc>
                <a:spcPct val="100000"/>
              </a:lnSpc>
              <a:spcBef>
                <a:spcPts val="0"/>
              </a:spcBef>
              <a:spcAft>
                <a:spcPts val="0"/>
              </a:spcAft>
              <a:buClr>
                <a:schemeClr val="accent5"/>
              </a:buClr>
              <a:buSzPts val="2400"/>
              <a:buFont typeface="Roboto Slab"/>
              <a:buNone/>
              <a:defRPr sz="2400">
                <a:solidFill>
                  <a:schemeClr val="accent5"/>
                </a:solidFill>
                <a:latin typeface="Roboto Slab"/>
                <a:ea typeface="Roboto Slab"/>
                <a:cs typeface="Roboto Slab"/>
                <a:sym typeface="Roboto Slab"/>
              </a:defRPr>
            </a:lvl3pPr>
            <a:lvl4pPr lvl="3" algn="ctr">
              <a:lnSpc>
                <a:spcPct val="100000"/>
              </a:lnSpc>
              <a:spcBef>
                <a:spcPts val="0"/>
              </a:spcBef>
              <a:spcAft>
                <a:spcPts val="0"/>
              </a:spcAft>
              <a:buClr>
                <a:schemeClr val="accent5"/>
              </a:buClr>
              <a:buSzPts val="2400"/>
              <a:buFont typeface="Roboto Slab"/>
              <a:buNone/>
              <a:defRPr sz="2400">
                <a:solidFill>
                  <a:schemeClr val="accent5"/>
                </a:solidFill>
                <a:latin typeface="Roboto Slab"/>
                <a:ea typeface="Roboto Slab"/>
                <a:cs typeface="Roboto Slab"/>
                <a:sym typeface="Roboto Slab"/>
              </a:defRPr>
            </a:lvl4pPr>
            <a:lvl5pPr lvl="4" algn="ctr">
              <a:lnSpc>
                <a:spcPct val="100000"/>
              </a:lnSpc>
              <a:spcBef>
                <a:spcPts val="0"/>
              </a:spcBef>
              <a:spcAft>
                <a:spcPts val="0"/>
              </a:spcAft>
              <a:buClr>
                <a:schemeClr val="accent5"/>
              </a:buClr>
              <a:buSzPts val="2400"/>
              <a:buFont typeface="Roboto Slab"/>
              <a:buNone/>
              <a:defRPr sz="2400">
                <a:solidFill>
                  <a:schemeClr val="accent5"/>
                </a:solidFill>
                <a:latin typeface="Roboto Slab"/>
                <a:ea typeface="Roboto Slab"/>
                <a:cs typeface="Roboto Slab"/>
                <a:sym typeface="Roboto Slab"/>
              </a:defRPr>
            </a:lvl5pPr>
            <a:lvl6pPr lvl="5" algn="ctr">
              <a:lnSpc>
                <a:spcPct val="100000"/>
              </a:lnSpc>
              <a:spcBef>
                <a:spcPts val="0"/>
              </a:spcBef>
              <a:spcAft>
                <a:spcPts val="0"/>
              </a:spcAft>
              <a:buClr>
                <a:schemeClr val="accent5"/>
              </a:buClr>
              <a:buSzPts val="2400"/>
              <a:buFont typeface="Roboto Slab"/>
              <a:buNone/>
              <a:defRPr sz="2400">
                <a:solidFill>
                  <a:schemeClr val="accent5"/>
                </a:solidFill>
                <a:latin typeface="Roboto Slab"/>
                <a:ea typeface="Roboto Slab"/>
                <a:cs typeface="Roboto Slab"/>
                <a:sym typeface="Roboto Slab"/>
              </a:defRPr>
            </a:lvl6pPr>
            <a:lvl7pPr lvl="6" algn="ctr">
              <a:lnSpc>
                <a:spcPct val="100000"/>
              </a:lnSpc>
              <a:spcBef>
                <a:spcPts val="0"/>
              </a:spcBef>
              <a:spcAft>
                <a:spcPts val="0"/>
              </a:spcAft>
              <a:buClr>
                <a:schemeClr val="accent5"/>
              </a:buClr>
              <a:buSzPts val="2400"/>
              <a:buFont typeface="Roboto Slab"/>
              <a:buNone/>
              <a:defRPr sz="2400">
                <a:solidFill>
                  <a:schemeClr val="accent5"/>
                </a:solidFill>
                <a:latin typeface="Roboto Slab"/>
                <a:ea typeface="Roboto Slab"/>
                <a:cs typeface="Roboto Slab"/>
                <a:sym typeface="Roboto Slab"/>
              </a:defRPr>
            </a:lvl7pPr>
            <a:lvl8pPr lvl="7" algn="ctr">
              <a:lnSpc>
                <a:spcPct val="100000"/>
              </a:lnSpc>
              <a:spcBef>
                <a:spcPts val="0"/>
              </a:spcBef>
              <a:spcAft>
                <a:spcPts val="0"/>
              </a:spcAft>
              <a:buClr>
                <a:schemeClr val="accent5"/>
              </a:buClr>
              <a:buSzPts val="2400"/>
              <a:buFont typeface="Roboto Slab"/>
              <a:buNone/>
              <a:defRPr sz="2400">
                <a:solidFill>
                  <a:schemeClr val="accent5"/>
                </a:solidFill>
                <a:latin typeface="Roboto Slab"/>
                <a:ea typeface="Roboto Slab"/>
                <a:cs typeface="Roboto Slab"/>
                <a:sym typeface="Roboto Slab"/>
              </a:defRPr>
            </a:lvl8pPr>
            <a:lvl9pPr lvl="8" algn="ctr">
              <a:lnSpc>
                <a:spcPct val="100000"/>
              </a:lnSpc>
              <a:spcBef>
                <a:spcPts val="0"/>
              </a:spcBef>
              <a:spcAft>
                <a:spcPts val="0"/>
              </a:spcAft>
              <a:buClr>
                <a:schemeClr val="accent5"/>
              </a:buClr>
              <a:buSzPts val="2400"/>
              <a:buFont typeface="Roboto Slab"/>
              <a:buNone/>
              <a:defRPr sz="2400">
                <a:solidFill>
                  <a:schemeClr val="accent5"/>
                </a:solidFill>
                <a:latin typeface="Roboto Slab"/>
                <a:ea typeface="Roboto Slab"/>
                <a:cs typeface="Roboto Slab"/>
                <a:sym typeface="Roboto Slab"/>
              </a:defRPr>
            </a:lvl9pPr>
          </a:lstStyle>
          <a:p/>
        </p:txBody>
      </p:sp>
      <p:sp>
        <p:nvSpPr>
          <p:cNvPr id="15" name="Google Shape;15;p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52" name="Shape 52"/>
        <p:cNvGrpSpPr/>
        <p:nvPr/>
      </p:nvGrpSpPr>
      <p:grpSpPr>
        <a:xfrm>
          <a:off x="0" y="0"/>
          <a:ext cx="0" cy="0"/>
          <a:chOff x="0" y="0"/>
          <a:chExt cx="0" cy="0"/>
        </a:xfrm>
      </p:grpSpPr>
      <p:sp>
        <p:nvSpPr>
          <p:cNvPr id="53" name="Google Shape;53;p11"/>
          <p:cNvSpPr/>
          <p:nvPr/>
        </p:nvSpPr>
        <p:spPr>
          <a:xfrm>
            <a:off x="150" y="5076825"/>
            <a:ext cx="9143700" cy="66600"/>
          </a:xfrm>
          <a:prstGeom prst="rect">
            <a:avLst/>
          </a:pr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 name="Google Shape;54;p11"/>
          <p:cNvSpPr txBox="1"/>
          <p:nvPr>
            <p:ph hasCustomPrompt="1" type="title"/>
          </p:nvPr>
        </p:nvSpPr>
        <p:spPr>
          <a:xfrm>
            <a:off x="387900" y="1152450"/>
            <a:ext cx="8368200" cy="1538400"/>
          </a:xfrm>
          <a:prstGeom prst="rect">
            <a:avLst/>
          </a:prstGeom>
        </p:spPr>
        <p:txBody>
          <a:bodyPr anchorCtr="0" anchor="ctr" bIns="91425" lIns="91425" spcFirstLastPara="1" rIns="91425" wrap="square" tIns="91425">
            <a:normAutofit/>
          </a:bodyPr>
          <a:lstStyle>
            <a:lvl1pPr lvl="0" algn="ctr">
              <a:spcBef>
                <a:spcPts val="0"/>
              </a:spcBef>
              <a:spcAft>
                <a:spcPts val="0"/>
              </a:spcAft>
              <a:buClr>
                <a:schemeClr val="accent5"/>
              </a:buClr>
              <a:buSzPts val="13000"/>
              <a:buNone/>
              <a:defRPr sz="13000">
                <a:solidFill>
                  <a:schemeClr val="accent5"/>
                </a:solidFill>
              </a:defRPr>
            </a:lvl1pPr>
            <a:lvl2pPr lvl="1" algn="ctr">
              <a:spcBef>
                <a:spcPts val="0"/>
              </a:spcBef>
              <a:spcAft>
                <a:spcPts val="0"/>
              </a:spcAft>
              <a:buClr>
                <a:schemeClr val="accent5"/>
              </a:buClr>
              <a:buSzPts val="13000"/>
              <a:buNone/>
              <a:defRPr sz="13000">
                <a:solidFill>
                  <a:schemeClr val="accent5"/>
                </a:solidFill>
              </a:defRPr>
            </a:lvl2pPr>
            <a:lvl3pPr lvl="2" algn="ctr">
              <a:spcBef>
                <a:spcPts val="0"/>
              </a:spcBef>
              <a:spcAft>
                <a:spcPts val="0"/>
              </a:spcAft>
              <a:buClr>
                <a:schemeClr val="accent5"/>
              </a:buClr>
              <a:buSzPts val="13000"/>
              <a:buNone/>
              <a:defRPr sz="13000">
                <a:solidFill>
                  <a:schemeClr val="accent5"/>
                </a:solidFill>
              </a:defRPr>
            </a:lvl3pPr>
            <a:lvl4pPr lvl="3" algn="ctr">
              <a:spcBef>
                <a:spcPts val="0"/>
              </a:spcBef>
              <a:spcAft>
                <a:spcPts val="0"/>
              </a:spcAft>
              <a:buClr>
                <a:schemeClr val="accent5"/>
              </a:buClr>
              <a:buSzPts val="13000"/>
              <a:buNone/>
              <a:defRPr sz="13000">
                <a:solidFill>
                  <a:schemeClr val="accent5"/>
                </a:solidFill>
              </a:defRPr>
            </a:lvl4pPr>
            <a:lvl5pPr lvl="4" algn="ctr">
              <a:spcBef>
                <a:spcPts val="0"/>
              </a:spcBef>
              <a:spcAft>
                <a:spcPts val="0"/>
              </a:spcAft>
              <a:buClr>
                <a:schemeClr val="accent5"/>
              </a:buClr>
              <a:buSzPts val="13000"/>
              <a:buNone/>
              <a:defRPr sz="13000">
                <a:solidFill>
                  <a:schemeClr val="accent5"/>
                </a:solidFill>
              </a:defRPr>
            </a:lvl5pPr>
            <a:lvl6pPr lvl="5" algn="ctr">
              <a:spcBef>
                <a:spcPts val="0"/>
              </a:spcBef>
              <a:spcAft>
                <a:spcPts val="0"/>
              </a:spcAft>
              <a:buClr>
                <a:schemeClr val="accent5"/>
              </a:buClr>
              <a:buSzPts val="13000"/>
              <a:buNone/>
              <a:defRPr sz="13000">
                <a:solidFill>
                  <a:schemeClr val="accent5"/>
                </a:solidFill>
              </a:defRPr>
            </a:lvl6pPr>
            <a:lvl7pPr lvl="6" algn="ctr">
              <a:spcBef>
                <a:spcPts val="0"/>
              </a:spcBef>
              <a:spcAft>
                <a:spcPts val="0"/>
              </a:spcAft>
              <a:buClr>
                <a:schemeClr val="accent5"/>
              </a:buClr>
              <a:buSzPts val="13000"/>
              <a:buNone/>
              <a:defRPr sz="13000">
                <a:solidFill>
                  <a:schemeClr val="accent5"/>
                </a:solidFill>
              </a:defRPr>
            </a:lvl7pPr>
            <a:lvl8pPr lvl="7" algn="ctr">
              <a:spcBef>
                <a:spcPts val="0"/>
              </a:spcBef>
              <a:spcAft>
                <a:spcPts val="0"/>
              </a:spcAft>
              <a:buClr>
                <a:schemeClr val="accent5"/>
              </a:buClr>
              <a:buSzPts val="13000"/>
              <a:buNone/>
              <a:defRPr sz="13000">
                <a:solidFill>
                  <a:schemeClr val="accent5"/>
                </a:solidFill>
              </a:defRPr>
            </a:lvl8pPr>
            <a:lvl9pPr lvl="8" algn="ctr">
              <a:spcBef>
                <a:spcPts val="0"/>
              </a:spcBef>
              <a:spcAft>
                <a:spcPts val="0"/>
              </a:spcAft>
              <a:buClr>
                <a:schemeClr val="accent5"/>
              </a:buClr>
              <a:buSzPts val="13000"/>
              <a:buNone/>
              <a:defRPr sz="13000">
                <a:solidFill>
                  <a:schemeClr val="accent5"/>
                </a:solidFill>
              </a:defRPr>
            </a:lvl9pPr>
          </a:lstStyle>
          <a:p>
            <a:r>
              <a:t>xx%</a:t>
            </a:r>
          </a:p>
        </p:txBody>
      </p:sp>
      <p:sp>
        <p:nvSpPr>
          <p:cNvPr id="55" name="Google Shape;55;p11"/>
          <p:cNvSpPr txBox="1"/>
          <p:nvPr>
            <p:ph idx="1" type="body"/>
          </p:nvPr>
        </p:nvSpPr>
        <p:spPr>
          <a:xfrm>
            <a:off x="387900" y="2919450"/>
            <a:ext cx="8368200" cy="1071600"/>
          </a:xfrm>
          <a:prstGeom prst="rect">
            <a:avLst/>
          </a:prstGeom>
        </p:spPr>
        <p:txBody>
          <a:bodyPr anchorCtr="0" anchor="t" bIns="91425" lIns="91425" spcFirstLastPara="1" rIns="91425" wrap="square" tIns="91425">
            <a:normAutofit/>
          </a:bodyPr>
          <a:lstStyle>
            <a:lvl1pPr indent="-342900" lvl="0" marL="457200" algn="ctr">
              <a:spcBef>
                <a:spcPts val="0"/>
              </a:spcBef>
              <a:spcAft>
                <a:spcPts val="0"/>
              </a:spcAft>
              <a:buSzPts val="1800"/>
              <a:buChar char="●"/>
              <a:defRPr/>
            </a:lvl1pPr>
            <a:lvl2pPr indent="-317500" lvl="1" marL="914400" algn="ctr">
              <a:spcBef>
                <a:spcPts val="0"/>
              </a:spcBef>
              <a:spcAft>
                <a:spcPts val="0"/>
              </a:spcAft>
              <a:buSzPts val="1400"/>
              <a:buChar char="○"/>
              <a:defRPr/>
            </a:lvl2pPr>
            <a:lvl3pPr indent="-317500" lvl="2" marL="1371600" algn="ctr">
              <a:spcBef>
                <a:spcPts val="0"/>
              </a:spcBef>
              <a:spcAft>
                <a:spcPts val="0"/>
              </a:spcAft>
              <a:buSzPts val="1400"/>
              <a:buChar char="■"/>
              <a:defRPr/>
            </a:lvl3pPr>
            <a:lvl4pPr indent="-317500" lvl="3" marL="1828800" algn="ctr">
              <a:spcBef>
                <a:spcPts val="0"/>
              </a:spcBef>
              <a:spcAft>
                <a:spcPts val="0"/>
              </a:spcAft>
              <a:buSzPts val="1400"/>
              <a:buChar char="●"/>
              <a:defRPr/>
            </a:lvl4pPr>
            <a:lvl5pPr indent="-317500" lvl="4" marL="2286000" algn="ctr">
              <a:spcBef>
                <a:spcPts val="0"/>
              </a:spcBef>
              <a:spcAft>
                <a:spcPts val="0"/>
              </a:spcAft>
              <a:buSzPts val="1400"/>
              <a:buChar char="○"/>
              <a:defRPr/>
            </a:lvl5pPr>
            <a:lvl6pPr indent="-317500" lvl="5" marL="2743200" algn="ctr">
              <a:spcBef>
                <a:spcPts val="0"/>
              </a:spcBef>
              <a:spcAft>
                <a:spcPts val="0"/>
              </a:spcAft>
              <a:buSzPts val="1400"/>
              <a:buChar char="■"/>
              <a:defRPr/>
            </a:lvl6pPr>
            <a:lvl7pPr indent="-317500" lvl="6" marL="3200400" algn="ctr">
              <a:spcBef>
                <a:spcPts val="0"/>
              </a:spcBef>
              <a:spcAft>
                <a:spcPts val="0"/>
              </a:spcAft>
              <a:buSzPts val="1400"/>
              <a:buChar char="●"/>
              <a:defRPr/>
            </a:lvl7pPr>
            <a:lvl8pPr indent="-317500" lvl="7" marL="3657600" algn="ctr">
              <a:spcBef>
                <a:spcPts val="0"/>
              </a:spcBef>
              <a:spcAft>
                <a:spcPts val="0"/>
              </a:spcAft>
              <a:buSzPts val="1400"/>
              <a:buChar char="○"/>
              <a:defRPr/>
            </a:lvl8pPr>
            <a:lvl9pPr indent="-317500" lvl="8" marL="4114800" algn="ctr">
              <a:spcBef>
                <a:spcPts val="0"/>
              </a:spcBef>
              <a:spcAft>
                <a:spcPts val="0"/>
              </a:spcAft>
              <a:buSzPts val="1400"/>
              <a:buChar char="■"/>
              <a:defRPr/>
            </a:lvl9pPr>
          </a:lstStyle>
          <a:p/>
        </p:txBody>
      </p:sp>
      <p:sp>
        <p:nvSpPr>
          <p:cNvPr id="56" name="Google Shape;56;p11"/>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57" name="Shape 57"/>
        <p:cNvGrpSpPr/>
        <p:nvPr/>
      </p:nvGrpSpPr>
      <p:grpSpPr>
        <a:xfrm>
          <a:off x="0" y="0"/>
          <a:ext cx="0" cy="0"/>
          <a:chOff x="0" y="0"/>
          <a:chExt cx="0" cy="0"/>
        </a:xfrm>
      </p:grpSpPr>
      <p:sp>
        <p:nvSpPr>
          <p:cNvPr id="58" name="Google Shape;58;p1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6" name="Shape 16"/>
        <p:cNvGrpSpPr/>
        <p:nvPr/>
      </p:nvGrpSpPr>
      <p:grpSpPr>
        <a:xfrm>
          <a:off x="0" y="0"/>
          <a:ext cx="0" cy="0"/>
          <a:chOff x="0" y="0"/>
          <a:chExt cx="0" cy="0"/>
        </a:xfrm>
      </p:grpSpPr>
      <p:cxnSp>
        <p:nvCxnSpPr>
          <p:cNvPr id="17" name="Google Shape;17;p3"/>
          <p:cNvCxnSpPr/>
          <p:nvPr/>
        </p:nvCxnSpPr>
        <p:spPr>
          <a:xfrm>
            <a:off x="4359602" y="2817464"/>
            <a:ext cx="424800" cy="0"/>
          </a:xfrm>
          <a:prstGeom prst="straightConnector1">
            <a:avLst/>
          </a:prstGeom>
          <a:noFill/>
          <a:ln cap="flat" cmpd="sng" w="38100">
            <a:solidFill>
              <a:schemeClr val="accent4"/>
            </a:solidFill>
            <a:prstDash val="solid"/>
            <a:round/>
            <a:headEnd len="sm" w="sm" type="none"/>
            <a:tailEnd len="sm" w="sm" type="none"/>
          </a:ln>
        </p:spPr>
      </p:cxnSp>
      <p:sp>
        <p:nvSpPr>
          <p:cNvPr id="18" name="Google Shape;18;p3"/>
          <p:cNvSpPr txBox="1"/>
          <p:nvPr>
            <p:ph type="title"/>
          </p:nvPr>
        </p:nvSpPr>
        <p:spPr>
          <a:xfrm>
            <a:off x="480750" y="1764950"/>
            <a:ext cx="8222100" cy="907500"/>
          </a:xfrm>
          <a:prstGeom prst="rect">
            <a:avLst/>
          </a:prstGeom>
        </p:spPr>
        <p:txBody>
          <a:bodyPr anchorCtr="0" anchor="b" bIns="91425" lIns="91425" spcFirstLastPara="1" rIns="91425" wrap="square" tIns="91425">
            <a:normAutofit/>
          </a:bodyPr>
          <a:lstStyle>
            <a:lvl1pPr lvl="0" algn="ctr">
              <a:spcBef>
                <a:spcPts val="0"/>
              </a:spcBef>
              <a:spcAft>
                <a:spcPts val="0"/>
              </a:spcAft>
              <a:buSzPts val="4800"/>
              <a:buNone/>
              <a:defRPr sz="4800"/>
            </a:lvl1pPr>
            <a:lvl2pPr lvl="1" algn="ctr">
              <a:spcBef>
                <a:spcPts val="0"/>
              </a:spcBef>
              <a:spcAft>
                <a:spcPts val="0"/>
              </a:spcAft>
              <a:buSzPts val="4800"/>
              <a:buNone/>
              <a:defRPr sz="4800"/>
            </a:lvl2pPr>
            <a:lvl3pPr lvl="2" algn="ctr">
              <a:spcBef>
                <a:spcPts val="0"/>
              </a:spcBef>
              <a:spcAft>
                <a:spcPts val="0"/>
              </a:spcAft>
              <a:buSzPts val="4800"/>
              <a:buNone/>
              <a:defRPr sz="4800"/>
            </a:lvl3pPr>
            <a:lvl4pPr lvl="3" algn="ctr">
              <a:spcBef>
                <a:spcPts val="0"/>
              </a:spcBef>
              <a:spcAft>
                <a:spcPts val="0"/>
              </a:spcAft>
              <a:buSzPts val="4800"/>
              <a:buNone/>
              <a:defRPr sz="4800"/>
            </a:lvl4pPr>
            <a:lvl5pPr lvl="4" algn="ctr">
              <a:spcBef>
                <a:spcPts val="0"/>
              </a:spcBef>
              <a:spcAft>
                <a:spcPts val="0"/>
              </a:spcAft>
              <a:buSzPts val="4800"/>
              <a:buNone/>
              <a:defRPr sz="4800"/>
            </a:lvl5pPr>
            <a:lvl6pPr lvl="5" algn="ctr">
              <a:spcBef>
                <a:spcPts val="0"/>
              </a:spcBef>
              <a:spcAft>
                <a:spcPts val="0"/>
              </a:spcAft>
              <a:buSzPts val="4800"/>
              <a:buNone/>
              <a:defRPr sz="4800"/>
            </a:lvl6pPr>
            <a:lvl7pPr lvl="6" algn="ctr">
              <a:spcBef>
                <a:spcPts val="0"/>
              </a:spcBef>
              <a:spcAft>
                <a:spcPts val="0"/>
              </a:spcAft>
              <a:buSzPts val="4800"/>
              <a:buNone/>
              <a:defRPr sz="4800"/>
            </a:lvl7pPr>
            <a:lvl8pPr lvl="7" algn="ctr">
              <a:spcBef>
                <a:spcPts val="0"/>
              </a:spcBef>
              <a:spcAft>
                <a:spcPts val="0"/>
              </a:spcAft>
              <a:buSzPts val="4800"/>
              <a:buNone/>
              <a:defRPr sz="4800"/>
            </a:lvl8pPr>
            <a:lvl9pPr lvl="8" algn="ctr">
              <a:spcBef>
                <a:spcPts val="0"/>
              </a:spcBef>
              <a:spcAft>
                <a:spcPts val="0"/>
              </a:spcAft>
              <a:buSzPts val="4800"/>
              <a:buNone/>
              <a:defRPr sz="4800"/>
            </a:lvl9pPr>
          </a:lstStyle>
          <a:p/>
        </p:txBody>
      </p:sp>
      <p:sp>
        <p:nvSpPr>
          <p:cNvPr id="19" name="Google Shape;19;p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20" name="Shape 20"/>
        <p:cNvGrpSpPr/>
        <p:nvPr/>
      </p:nvGrpSpPr>
      <p:grpSpPr>
        <a:xfrm>
          <a:off x="0" y="0"/>
          <a:ext cx="0" cy="0"/>
          <a:chOff x="0" y="0"/>
          <a:chExt cx="0" cy="0"/>
        </a:xfrm>
      </p:grpSpPr>
      <p:cxnSp>
        <p:nvCxnSpPr>
          <p:cNvPr id="21" name="Google Shape;21;p4"/>
          <p:cNvCxnSpPr/>
          <p:nvPr/>
        </p:nvCxnSpPr>
        <p:spPr>
          <a:xfrm>
            <a:off x="492563" y="1260284"/>
            <a:ext cx="424800" cy="0"/>
          </a:xfrm>
          <a:prstGeom prst="straightConnector1">
            <a:avLst/>
          </a:prstGeom>
          <a:noFill/>
          <a:ln cap="flat" cmpd="sng" w="38100">
            <a:solidFill>
              <a:schemeClr val="accent4"/>
            </a:solidFill>
            <a:prstDash val="solid"/>
            <a:round/>
            <a:headEnd len="sm" w="sm" type="none"/>
            <a:tailEnd len="sm" w="sm" type="none"/>
          </a:ln>
        </p:spPr>
      </p:cxnSp>
      <p:sp>
        <p:nvSpPr>
          <p:cNvPr id="22" name="Google Shape;22;p4"/>
          <p:cNvSpPr txBox="1"/>
          <p:nvPr>
            <p:ph type="title"/>
          </p:nvPr>
        </p:nvSpPr>
        <p:spPr>
          <a:xfrm>
            <a:off x="387900" y="458025"/>
            <a:ext cx="8368200" cy="686100"/>
          </a:xfrm>
          <a:prstGeom prst="rect">
            <a:avLst/>
          </a:prstGeom>
        </p:spPr>
        <p:txBody>
          <a:bodyPr anchorCtr="0" anchor="b" bIns="91425" lIns="91425" spcFirstLastPara="1" rIns="91425" wrap="square" tIns="91425">
            <a:norm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p:txBody>
      </p:sp>
      <p:sp>
        <p:nvSpPr>
          <p:cNvPr id="23" name="Google Shape;23;p4"/>
          <p:cNvSpPr txBox="1"/>
          <p:nvPr>
            <p:ph idx="1" type="body"/>
          </p:nvPr>
        </p:nvSpPr>
        <p:spPr>
          <a:xfrm>
            <a:off x="387900" y="1489824"/>
            <a:ext cx="8368200" cy="3078900"/>
          </a:xfrm>
          <a:prstGeom prst="rect">
            <a:avLst/>
          </a:prstGeom>
        </p:spPr>
        <p:txBody>
          <a:bodyPr anchorCtr="0" anchor="t"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24" name="Google Shape;24;p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5" name="Shape 25"/>
        <p:cNvGrpSpPr/>
        <p:nvPr/>
      </p:nvGrpSpPr>
      <p:grpSpPr>
        <a:xfrm>
          <a:off x="0" y="0"/>
          <a:ext cx="0" cy="0"/>
          <a:chOff x="0" y="0"/>
          <a:chExt cx="0" cy="0"/>
        </a:xfrm>
      </p:grpSpPr>
      <p:cxnSp>
        <p:nvCxnSpPr>
          <p:cNvPr id="26" name="Google Shape;26;p5"/>
          <p:cNvCxnSpPr/>
          <p:nvPr/>
        </p:nvCxnSpPr>
        <p:spPr>
          <a:xfrm>
            <a:off x="492563" y="1260284"/>
            <a:ext cx="424800" cy="0"/>
          </a:xfrm>
          <a:prstGeom prst="straightConnector1">
            <a:avLst/>
          </a:prstGeom>
          <a:noFill/>
          <a:ln cap="flat" cmpd="sng" w="38100">
            <a:solidFill>
              <a:schemeClr val="accent4"/>
            </a:solidFill>
            <a:prstDash val="solid"/>
            <a:round/>
            <a:headEnd len="sm" w="sm" type="none"/>
            <a:tailEnd len="sm" w="sm" type="none"/>
          </a:ln>
        </p:spPr>
      </p:cxnSp>
      <p:sp>
        <p:nvSpPr>
          <p:cNvPr id="27" name="Google Shape;27;p5"/>
          <p:cNvSpPr txBox="1"/>
          <p:nvPr>
            <p:ph type="title"/>
          </p:nvPr>
        </p:nvSpPr>
        <p:spPr>
          <a:xfrm>
            <a:off x="387900" y="458025"/>
            <a:ext cx="8368200" cy="686100"/>
          </a:xfrm>
          <a:prstGeom prst="rect">
            <a:avLst/>
          </a:prstGeom>
        </p:spPr>
        <p:txBody>
          <a:bodyPr anchorCtr="0" anchor="b" bIns="91425" lIns="91425" spcFirstLastPara="1" rIns="91425" wrap="square" tIns="91425">
            <a:norm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p:txBody>
      </p:sp>
      <p:sp>
        <p:nvSpPr>
          <p:cNvPr id="28" name="Google Shape;28;p5"/>
          <p:cNvSpPr txBox="1"/>
          <p:nvPr>
            <p:ph idx="1" type="body"/>
          </p:nvPr>
        </p:nvSpPr>
        <p:spPr>
          <a:xfrm>
            <a:off x="387900" y="1489825"/>
            <a:ext cx="3999900" cy="30789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9" name="Google Shape;29;p5"/>
          <p:cNvSpPr txBox="1"/>
          <p:nvPr>
            <p:ph idx="2" type="body"/>
          </p:nvPr>
        </p:nvSpPr>
        <p:spPr>
          <a:xfrm>
            <a:off x="4756200" y="1489825"/>
            <a:ext cx="3999900" cy="30789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30" name="Google Shape;30;p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31" name="Shape 31"/>
        <p:cNvGrpSpPr/>
        <p:nvPr/>
      </p:nvGrpSpPr>
      <p:grpSpPr>
        <a:xfrm>
          <a:off x="0" y="0"/>
          <a:ext cx="0" cy="0"/>
          <a:chOff x="0" y="0"/>
          <a:chExt cx="0" cy="0"/>
        </a:xfrm>
      </p:grpSpPr>
      <p:sp>
        <p:nvSpPr>
          <p:cNvPr id="32" name="Google Shape;32;p6"/>
          <p:cNvSpPr txBox="1"/>
          <p:nvPr>
            <p:ph type="title"/>
          </p:nvPr>
        </p:nvSpPr>
        <p:spPr>
          <a:xfrm>
            <a:off x="387900" y="458025"/>
            <a:ext cx="8368200" cy="686100"/>
          </a:xfrm>
          <a:prstGeom prst="rect">
            <a:avLst/>
          </a:prstGeom>
        </p:spPr>
        <p:txBody>
          <a:bodyPr anchorCtr="0" anchor="b" bIns="91425" lIns="91425" spcFirstLastPara="1" rIns="91425" wrap="square" tIns="91425">
            <a:norm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p:txBody>
      </p:sp>
      <p:sp>
        <p:nvSpPr>
          <p:cNvPr id="33" name="Google Shape;33;p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34" name="Shape 34"/>
        <p:cNvGrpSpPr/>
        <p:nvPr/>
      </p:nvGrpSpPr>
      <p:grpSpPr>
        <a:xfrm>
          <a:off x="0" y="0"/>
          <a:ext cx="0" cy="0"/>
          <a:chOff x="0" y="0"/>
          <a:chExt cx="0" cy="0"/>
        </a:xfrm>
      </p:grpSpPr>
      <p:cxnSp>
        <p:nvCxnSpPr>
          <p:cNvPr id="35" name="Google Shape;35;p7"/>
          <p:cNvCxnSpPr/>
          <p:nvPr/>
        </p:nvCxnSpPr>
        <p:spPr>
          <a:xfrm>
            <a:off x="489218" y="1412277"/>
            <a:ext cx="331500" cy="0"/>
          </a:xfrm>
          <a:prstGeom prst="straightConnector1">
            <a:avLst/>
          </a:prstGeom>
          <a:noFill/>
          <a:ln cap="flat" cmpd="sng" w="38100">
            <a:solidFill>
              <a:schemeClr val="accent4"/>
            </a:solidFill>
            <a:prstDash val="solid"/>
            <a:round/>
            <a:headEnd len="sm" w="sm" type="none"/>
            <a:tailEnd len="sm" w="sm" type="none"/>
          </a:ln>
        </p:spPr>
      </p:cxnSp>
      <p:sp>
        <p:nvSpPr>
          <p:cNvPr id="36" name="Google Shape;36;p7"/>
          <p:cNvSpPr txBox="1"/>
          <p:nvPr>
            <p:ph type="title"/>
          </p:nvPr>
        </p:nvSpPr>
        <p:spPr>
          <a:xfrm>
            <a:off x="387900" y="555600"/>
            <a:ext cx="2808000" cy="755700"/>
          </a:xfrm>
          <a:prstGeom prst="rect">
            <a:avLst/>
          </a:prstGeom>
        </p:spPr>
        <p:txBody>
          <a:bodyPr anchorCtr="0" anchor="b" bIns="91425" lIns="91425" spcFirstLastPara="1" rIns="91425" wrap="square" tIns="91425">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7" name="Google Shape;37;p7"/>
          <p:cNvSpPr txBox="1"/>
          <p:nvPr>
            <p:ph idx="1" type="body"/>
          </p:nvPr>
        </p:nvSpPr>
        <p:spPr>
          <a:xfrm>
            <a:off x="387900" y="1594025"/>
            <a:ext cx="2808000" cy="2681100"/>
          </a:xfrm>
          <a:prstGeom prst="rect">
            <a:avLst/>
          </a:prstGeom>
        </p:spPr>
        <p:txBody>
          <a:bodyPr anchorCtr="0" anchor="t" bIns="91425" lIns="91425" spcFirstLastPara="1" rIns="91425" wrap="square" tIns="91425">
            <a:normAutofit/>
          </a:bodyPr>
          <a:lstStyle>
            <a:lvl1pPr indent="-304800" lvl="0" marL="457200">
              <a:spcBef>
                <a:spcPts val="0"/>
              </a:spcBef>
              <a:spcAft>
                <a:spcPts val="0"/>
              </a:spcAft>
              <a:buSzPts val="1200"/>
              <a:buChar char="●"/>
              <a:defRPr sz="12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38" name="Google Shape;38;p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9" name="Shape 39"/>
        <p:cNvGrpSpPr/>
        <p:nvPr/>
      </p:nvGrpSpPr>
      <p:grpSpPr>
        <a:xfrm>
          <a:off x="0" y="0"/>
          <a:ext cx="0" cy="0"/>
          <a:chOff x="0" y="0"/>
          <a:chExt cx="0" cy="0"/>
        </a:xfrm>
      </p:grpSpPr>
      <p:sp>
        <p:nvSpPr>
          <p:cNvPr id="40" name="Google Shape;40;p8"/>
          <p:cNvSpPr txBox="1"/>
          <p:nvPr>
            <p:ph type="title"/>
          </p:nvPr>
        </p:nvSpPr>
        <p:spPr>
          <a:xfrm>
            <a:off x="490250" y="526350"/>
            <a:ext cx="5618700" cy="4090800"/>
          </a:xfrm>
          <a:prstGeom prst="rect">
            <a:avLst/>
          </a:prstGeom>
        </p:spPr>
        <p:txBody>
          <a:bodyPr anchorCtr="0" anchor="ctr" bIns="91425" lIns="91425" spcFirstLastPara="1" rIns="91425" wrap="square" tIns="91425">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41" name="Google Shape;41;p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42" name="Shape 42"/>
        <p:cNvGrpSpPr/>
        <p:nvPr/>
      </p:nvGrpSpPr>
      <p:grpSpPr>
        <a:xfrm>
          <a:off x="0" y="0"/>
          <a:ext cx="0" cy="0"/>
          <a:chOff x="0" y="0"/>
          <a:chExt cx="0" cy="0"/>
        </a:xfrm>
      </p:grpSpPr>
      <p:sp>
        <p:nvSpPr>
          <p:cNvPr id="43" name="Google Shape;43;p9"/>
          <p:cNvSpPr/>
          <p:nvPr/>
        </p:nvSpPr>
        <p:spPr>
          <a:xfrm>
            <a:off x="4572000" y="-75"/>
            <a:ext cx="4572000" cy="5143500"/>
          </a:xfrm>
          <a:prstGeom prst="rect">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44" name="Google Shape;44;p9"/>
          <p:cNvCxnSpPr/>
          <p:nvPr/>
        </p:nvCxnSpPr>
        <p:spPr>
          <a:xfrm>
            <a:off x="5029675" y="4495503"/>
            <a:ext cx="540900" cy="0"/>
          </a:xfrm>
          <a:prstGeom prst="straightConnector1">
            <a:avLst/>
          </a:prstGeom>
          <a:noFill/>
          <a:ln cap="flat" cmpd="sng" w="38100">
            <a:solidFill>
              <a:schemeClr val="accent5"/>
            </a:solidFill>
            <a:prstDash val="solid"/>
            <a:round/>
            <a:headEnd len="sm" w="sm" type="none"/>
            <a:tailEnd len="sm" w="sm" type="none"/>
          </a:ln>
        </p:spPr>
      </p:cxnSp>
      <p:sp>
        <p:nvSpPr>
          <p:cNvPr id="45" name="Google Shape;45;p9"/>
          <p:cNvSpPr txBox="1"/>
          <p:nvPr>
            <p:ph type="title"/>
          </p:nvPr>
        </p:nvSpPr>
        <p:spPr>
          <a:xfrm>
            <a:off x="265500" y="1209075"/>
            <a:ext cx="4045200" cy="1506300"/>
          </a:xfrm>
          <a:prstGeom prst="rect">
            <a:avLst/>
          </a:prstGeom>
        </p:spPr>
        <p:txBody>
          <a:bodyPr anchorCtr="0" anchor="b" bIns="91425" lIns="91425" spcFirstLastPara="1" rIns="91425" wrap="square" tIns="91425">
            <a:normAutofit/>
          </a:bodyPr>
          <a:lstStyle>
            <a:lvl1pPr lvl="0" algn="ctr">
              <a:spcBef>
                <a:spcPts val="0"/>
              </a:spcBef>
              <a:spcAft>
                <a:spcPts val="0"/>
              </a:spcAft>
              <a:buSzPts val="3800"/>
              <a:buNone/>
              <a:defRPr sz="3800"/>
            </a:lvl1pPr>
            <a:lvl2pPr lvl="1" algn="ctr">
              <a:spcBef>
                <a:spcPts val="0"/>
              </a:spcBef>
              <a:spcAft>
                <a:spcPts val="0"/>
              </a:spcAft>
              <a:buSzPts val="3800"/>
              <a:buNone/>
              <a:defRPr sz="3800"/>
            </a:lvl2pPr>
            <a:lvl3pPr lvl="2" algn="ctr">
              <a:spcBef>
                <a:spcPts val="0"/>
              </a:spcBef>
              <a:spcAft>
                <a:spcPts val="0"/>
              </a:spcAft>
              <a:buSzPts val="3800"/>
              <a:buNone/>
              <a:defRPr sz="3800"/>
            </a:lvl3pPr>
            <a:lvl4pPr lvl="3" algn="ctr">
              <a:spcBef>
                <a:spcPts val="0"/>
              </a:spcBef>
              <a:spcAft>
                <a:spcPts val="0"/>
              </a:spcAft>
              <a:buSzPts val="3800"/>
              <a:buNone/>
              <a:defRPr sz="3800"/>
            </a:lvl4pPr>
            <a:lvl5pPr lvl="4" algn="ctr">
              <a:spcBef>
                <a:spcPts val="0"/>
              </a:spcBef>
              <a:spcAft>
                <a:spcPts val="0"/>
              </a:spcAft>
              <a:buSzPts val="3800"/>
              <a:buNone/>
              <a:defRPr sz="3800"/>
            </a:lvl5pPr>
            <a:lvl6pPr lvl="5" algn="ctr">
              <a:spcBef>
                <a:spcPts val="0"/>
              </a:spcBef>
              <a:spcAft>
                <a:spcPts val="0"/>
              </a:spcAft>
              <a:buSzPts val="3800"/>
              <a:buNone/>
              <a:defRPr sz="3800"/>
            </a:lvl6pPr>
            <a:lvl7pPr lvl="6" algn="ctr">
              <a:spcBef>
                <a:spcPts val="0"/>
              </a:spcBef>
              <a:spcAft>
                <a:spcPts val="0"/>
              </a:spcAft>
              <a:buSzPts val="3800"/>
              <a:buNone/>
              <a:defRPr sz="3800"/>
            </a:lvl7pPr>
            <a:lvl8pPr lvl="7" algn="ctr">
              <a:spcBef>
                <a:spcPts val="0"/>
              </a:spcBef>
              <a:spcAft>
                <a:spcPts val="0"/>
              </a:spcAft>
              <a:buSzPts val="3800"/>
              <a:buNone/>
              <a:defRPr sz="3800"/>
            </a:lvl8pPr>
            <a:lvl9pPr lvl="8" algn="ctr">
              <a:spcBef>
                <a:spcPts val="0"/>
              </a:spcBef>
              <a:spcAft>
                <a:spcPts val="0"/>
              </a:spcAft>
              <a:buSzPts val="3800"/>
              <a:buNone/>
              <a:defRPr sz="3800"/>
            </a:lvl9pPr>
          </a:lstStyle>
          <a:p/>
        </p:txBody>
      </p:sp>
      <p:sp>
        <p:nvSpPr>
          <p:cNvPr id="46" name="Google Shape;46;p9"/>
          <p:cNvSpPr txBox="1"/>
          <p:nvPr>
            <p:ph idx="1" type="subTitle"/>
          </p:nvPr>
        </p:nvSpPr>
        <p:spPr>
          <a:xfrm>
            <a:off x="265500" y="2769001"/>
            <a:ext cx="4045200" cy="13455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Clr>
                <a:schemeClr val="accent5"/>
              </a:buClr>
              <a:buSzPts val="2100"/>
              <a:buNone/>
              <a:defRPr sz="2100">
                <a:solidFill>
                  <a:schemeClr val="accent5"/>
                </a:solidFill>
              </a:defRPr>
            </a:lvl1pPr>
            <a:lvl2pPr lvl="1" algn="ctr">
              <a:lnSpc>
                <a:spcPct val="100000"/>
              </a:lnSpc>
              <a:spcBef>
                <a:spcPts val="0"/>
              </a:spcBef>
              <a:spcAft>
                <a:spcPts val="0"/>
              </a:spcAft>
              <a:buClr>
                <a:schemeClr val="accent5"/>
              </a:buClr>
              <a:buSzPts val="2100"/>
              <a:buNone/>
              <a:defRPr sz="2100">
                <a:solidFill>
                  <a:schemeClr val="accent5"/>
                </a:solidFill>
              </a:defRPr>
            </a:lvl2pPr>
            <a:lvl3pPr lvl="2" algn="ctr">
              <a:lnSpc>
                <a:spcPct val="100000"/>
              </a:lnSpc>
              <a:spcBef>
                <a:spcPts val="0"/>
              </a:spcBef>
              <a:spcAft>
                <a:spcPts val="0"/>
              </a:spcAft>
              <a:buClr>
                <a:schemeClr val="accent5"/>
              </a:buClr>
              <a:buSzPts val="2100"/>
              <a:buNone/>
              <a:defRPr sz="2100">
                <a:solidFill>
                  <a:schemeClr val="accent5"/>
                </a:solidFill>
              </a:defRPr>
            </a:lvl3pPr>
            <a:lvl4pPr lvl="3" algn="ctr">
              <a:lnSpc>
                <a:spcPct val="100000"/>
              </a:lnSpc>
              <a:spcBef>
                <a:spcPts val="0"/>
              </a:spcBef>
              <a:spcAft>
                <a:spcPts val="0"/>
              </a:spcAft>
              <a:buClr>
                <a:schemeClr val="accent5"/>
              </a:buClr>
              <a:buSzPts val="2100"/>
              <a:buNone/>
              <a:defRPr sz="2100">
                <a:solidFill>
                  <a:schemeClr val="accent5"/>
                </a:solidFill>
              </a:defRPr>
            </a:lvl4pPr>
            <a:lvl5pPr lvl="4" algn="ctr">
              <a:lnSpc>
                <a:spcPct val="100000"/>
              </a:lnSpc>
              <a:spcBef>
                <a:spcPts val="0"/>
              </a:spcBef>
              <a:spcAft>
                <a:spcPts val="0"/>
              </a:spcAft>
              <a:buClr>
                <a:schemeClr val="accent5"/>
              </a:buClr>
              <a:buSzPts val="2100"/>
              <a:buNone/>
              <a:defRPr sz="2100">
                <a:solidFill>
                  <a:schemeClr val="accent5"/>
                </a:solidFill>
              </a:defRPr>
            </a:lvl5pPr>
            <a:lvl6pPr lvl="5" algn="ctr">
              <a:lnSpc>
                <a:spcPct val="100000"/>
              </a:lnSpc>
              <a:spcBef>
                <a:spcPts val="0"/>
              </a:spcBef>
              <a:spcAft>
                <a:spcPts val="0"/>
              </a:spcAft>
              <a:buClr>
                <a:schemeClr val="accent5"/>
              </a:buClr>
              <a:buSzPts val="2100"/>
              <a:buNone/>
              <a:defRPr sz="2100">
                <a:solidFill>
                  <a:schemeClr val="accent5"/>
                </a:solidFill>
              </a:defRPr>
            </a:lvl6pPr>
            <a:lvl7pPr lvl="6" algn="ctr">
              <a:lnSpc>
                <a:spcPct val="100000"/>
              </a:lnSpc>
              <a:spcBef>
                <a:spcPts val="0"/>
              </a:spcBef>
              <a:spcAft>
                <a:spcPts val="0"/>
              </a:spcAft>
              <a:buClr>
                <a:schemeClr val="accent5"/>
              </a:buClr>
              <a:buSzPts val="2100"/>
              <a:buNone/>
              <a:defRPr sz="2100">
                <a:solidFill>
                  <a:schemeClr val="accent5"/>
                </a:solidFill>
              </a:defRPr>
            </a:lvl7pPr>
            <a:lvl8pPr lvl="7" algn="ctr">
              <a:lnSpc>
                <a:spcPct val="100000"/>
              </a:lnSpc>
              <a:spcBef>
                <a:spcPts val="0"/>
              </a:spcBef>
              <a:spcAft>
                <a:spcPts val="0"/>
              </a:spcAft>
              <a:buClr>
                <a:schemeClr val="accent5"/>
              </a:buClr>
              <a:buSzPts val="2100"/>
              <a:buNone/>
              <a:defRPr sz="2100">
                <a:solidFill>
                  <a:schemeClr val="accent5"/>
                </a:solidFill>
              </a:defRPr>
            </a:lvl8pPr>
            <a:lvl9pPr lvl="8" algn="ctr">
              <a:lnSpc>
                <a:spcPct val="100000"/>
              </a:lnSpc>
              <a:spcBef>
                <a:spcPts val="0"/>
              </a:spcBef>
              <a:spcAft>
                <a:spcPts val="0"/>
              </a:spcAft>
              <a:buClr>
                <a:schemeClr val="accent5"/>
              </a:buClr>
              <a:buSzPts val="2100"/>
              <a:buNone/>
              <a:defRPr sz="2100">
                <a:solidFill>
                  <a:schemeClr val="accent5"/>
                </a:solidFill>
              </a:defRPr>
            </a:lvl9pPr>
          </a:lstStyle>
          <a:p/>
        </p:txBody>
      </p:sp>
      <p:sp>
        <p:nvSpPr>
          <p:cNvPr id="47" name="Google Shape;47;p9"/>
          <p:cNvSpPr txBox="1"/>
          <p:nvPr>
            <p:ph idx="2" type="body"/>
          </p:nvPr>
        </p:nvSpPr>
        <p:spPr>
          <a:xfrm>
            <a:off x="4939500" y="724200"/>
            <a:ext cx="3837000" cy="3695100"/>
          </a:xfrm>
          <a:prstGeom prst="rect">
            <a:avLst/>
          </a:prstGeom>
        </p:spPr>
        <p:txBody>
          <a:bodyPr anchorCtr="0" anchor="ctr"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48" name="Google Shape;48;p9"/>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9" name="Shape 49"/>
        <p:cNvGrpSpPr/>
        <p:nvPr/>
      </p:nvGrpSpPr>
      <p:grpSpPr>
        <a:xfrm>
          <a:off x="0" y="0"/>
          <a:ext cx="0" cy="0"/>
          <a:chOff x="0" y="0"/>
          <a:chExt cx="0" cy="0"/>
        </a:xfrm>
      </p:grpSpPr>
      <p:sp>
        <p:nvSpPr>
          <p:cNvPr id="50" name="Google Shape;50;p10"/>
          <p:cNvSpPr txBox="1"/>
          <p:nvPr>
            <p:ph idx="1" type="body"/>
          </p:nvPr>
        </p:nvSpPr>
        <p:spPr>
          <a:xfrm>
            <a:off x="319500" y="4233725"/>
            <a:ext cx="5998800" cy="598800"/>
          </a:xfrm>
          <a:prstGeom prst="rect">
            <a:avLst/>
          </a:prstGeom>
        </p:spPr>
        <p:txBody>
          <a:bodyPr anchorCtr="0" anchor="ctr" bIns="91425" lIns="91425" spcFirstLastPara="1" rIns="91425" wrap="square" tIns="91425">
            <a:normAutofit/>
          </a:bodyPr>
          <a:lstStyle>
            <a:lvl1pPr indent="-228600" lvl="0" marL="457200">
              <a:lnSpc>
                <a:spcPct val="100000"/>
              </a:lnSpc>
              <a:spcBef>
                <a:spcPts val="0"/>
              </a:spcBef>
              <a:spcAft>
                <a:spcPts val="0"/>
              </a:spcAft>
              <a:buSzPts val="1800"/>
              <a:buFont typeface="Roboto Slab"/>
              <a:buNone/>
              <a:defRPr>
                <a:latin typeface="Roboto Slab"/>
                <a:ea typeface="Roboto Slab"/>
                <a:cs typeface="Roboto Slab"/>
                <a:sym typeface="Roboto Slab"/>
              </a:defRPr>
            </a:lvl1pPr>
          </a:lstStyle>
          <a:p/>
        </p:txBody>
      </p:sp>
      <p:sp>
        <p:nvSpPr>
          <p:cNvPr id="51" name="Google Shape;51;p10"/>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marina">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87900" y="458025"/>
            <a:ext cx="8368200" cy="686100"/>
          </a:xfrm>
          <a:prstGeom prst="rect">
            <a:avLst/>
          </a:prstGeom>
          <a:noFill/>
          <a:ln>
            <a:noFill/>
          </a:ln>
        </p:spPr>
        <p:txBody>
          <a:bodyPr anchorCtr="0" anchor="b" bIns="91425" lIns="91425" spcFirstLastPara="1" rIns="91425" wrap="square" tIns="91425">
            <a:normAutofit/>
          </a:bodyPr>
          <a:lstStyle>
            <a:lvl1pPr lvl="0">
              <a:spcBef>
                <a:spcPts val="0"/>
              </a:spcBef>
              <a:spcAft>
                <a:spcPts val="0"/>
              </a:spcAft>
              <a:buClr>
                <a:schemeClr val="dk1"/>
              </a:buClr>
              <a:buSzPts val="3000"/>
              <a:buFont typeface="Roboto Slab"/>
              <a:buNone/>
              <a:defRPr sz="3000">
                <a:solidFill>
                  <a:schemeClr val="dk1"/>
                </a:solidFill>
                <a:latin typeface="Roboto Slab"/>
                <a:ea typeface="Roboto Slab"/>
                <a:cs typeface="Roboto Slab"/>
                <a:sym typeface="Roboto Slab"/>
              </a:defRPr>
            </a:lvl1pPr>
            <a:lvl2pPr lvl="1">
              <a:spcBef>
                <a:spcPts val="0"/>
              </a:spcBef>
              <a:spcAft>
                <a:spcPts val="0"/>
              </a:spcAft>
              <a:buClr>
                <a:schemeClr val="dk1"/>
              </a:buClr>
              <a:buSzPts val="3000"/>
              <a:buFont typeface="Roboto Slab"/>
              <a:buNone/>
              <a:defRPr sz="3000">
                <a:solidFill>
                  <a:schemeClr val="dk1"/>
                </a:solidFill>
                <a:latin typeface="Roboto Slab"/>
                <a:ea typeface="Roboto Slab"/>
                <a:cs typeface="Roboto Slab"/>
                <a:sym typeface="Roboto Slab"/>
              </a:defRPr>
            </a:lvl2pPr>
            <a:lvl3pPr lvl="2">
              <a:spcBef>
                <a:spcPts val="0"/>
              </a:spcBef>
              <a:spcAft>
                <a:spcPts val="0"/>
              </a:spcAft>
              <a:buClr>
                <a:schemeClr val="dk1"/>
              </a:buClr>
              <a:buSzPts val="3000"/>
              <a:buFont typeface="Roboto Slab"/>
              <a:buNone/>
              <a:defRPr sz="3000">
                <a:solidFill>
                  <a:schemeClr val="dk1"/>
                </a:solidFill>
                <a:latin typeface="Roboto Slab"/>
                <a:ea typeface="Roboto Slab"/>
                <a:cs typeface="Roboto Slab"/>
                <a:sym typeface="Roboto Slab"/>
              </a:defRPr>
            </a:lvl3pPr>
            <a:lvl4pPr lvl="3">
              <a:spcBef>
                <a:spcPts val="0"/>
              </a:spcBef>
              <a:spcAft>
                <a:spcPts val="0"/>
              </a:spcAft>
              <a:buClr>
                <a:schemeClr val="dk1"/>
              </a:buClr>
              <a:buSzPts val="3000"/>
              <a:buFont typeface="Roboto Slab"/>
              <a:buNone/>
              <a:defRPr sz="3000">
                <a:solidFill>
                  <a:schemeClr val="dk1"/>
                </a:solidFill>
                <a:latin typeface="Roboto Slab"/>
                <a:ea typeface="Roboto Slab"/>
                <a:cs typeface="Roboto Slab"/>
                <a:sym typeface="Roboto Slab"/>
              </a:defRPr>
            </a:lvl4pPr>
            <a:lvl5pPr lvl="4">
              <a:spcBef>
                <a:spcPts val="0"/>
              </a:spcBef>
              <a:spcAft>
                <a:spcPts val="0"/>
              </a:spcAft>
              <a:buClr>
                <a:schemeClr val="dk1"/>
              </a:buClr>
              <a:buSzPts val="3000"/>
              <a:buFont typeface="Roboto Slab"/>
              <a:buNone/>
              <a:defRPr sz="3000">
                <a:solidFill>
                  <a:schemeClr val="dk1"/>
                </a:solidFill>
                <a:latin typeface="Roboto Slab"/>
                <a:ea typeface="Roboto Slab"/>
                <a:cs typeface="Roboto Slab"/>
                <a:sym typeface="Roboto Slab"/>
              </a:defRPr>
            </a:lvl5pPr>
            <a:lvl6pPr lvl="5">
              <a:spcBef>
                <a:spcPts val="0"/>
              </a:spcBef>
              <a:spcAft>
                <a:spcPts val="0"/>
              </a:spcAft>
              <a:buClr>
                <a:schemeClr val="dk1"/>
              </a:buClr>
              <a:buSzPts val="3000"/>
              <a:buFont typeface="Roboto Slab"/>
              <a:buNone/>
              <a:defRPr sz="3000">
                <a:solidFill>
                  <a:schemeClr val="dk1"/>
                </a:solidFill>
                <a:latin typeface="Roboto Slab"/>
                <a:ea typeface="Roboto Slab"/>
                <a:cs typeface="Roboto Slab"/>
                <a:sym typeface="Roboto Slab"/>
              </a:defRPr>
            </a:lvl6pPr>
            <a:lvl7pPr lvl="6">
              <a:spcBef>
                <a:spcPts val="0"/>
              </a:spcBef>
              <a:spcAft>
                <a:spcPts val="0"/>
              </a:spcAft>
              <a:buClr>
                <a:schemeClr val="dk1"/>
              </a:buClr>
              <a:buSzPts val="3000"/>
              <a:buFont typeface="Roboto Slab"/>
              <a:buNone/>
              <a:defRPr sz="3000">
                <a:solidFill>
                  <a:schemeClr val="dk1"/>
                </a:solidFill>
                <a:latin typeface="Roboto Slab"/>
                <a:ea typeface="Roboto Slab"/>
                <a:cs typeface="Roboto Slab"/>
                <a:sym typeface="Roboto Slab"/>
              </a:defRPr>
            </a:lvl7pPr>
            <a:lvl8pPr lvl="7">
              <a:spcBef>
                <a:spcPts val="0"/>
              </a:spcBef>
              <a:spcAft>
                <a:spcPts val="0"/>
              </a:spcAft>
              <a:buClr>
                <a:schemeClr val="dk1"/>
              </a:buClr>
              <a:buSzPts val="3000"/>
              <a:buFont typeface="Roboto Slab"/>
              <a:buNone/>
              <a:defRPr sz="3000">
                <a:solidFill>
                  <a:schemeClr val="dk1"/>
                </a:solidFill>
                <a:latin typeface="Roboto Slab"/>
                <a:ea typeface="Roboto Slab"/>
                <a:cs typeface="Roboto Slab"/>
                <a:sym typeface="Roboto Slab"/>
              </a:defRPr>
            </a:lvl8pPr>
            <a:lvl9pPr lvl="8">
              <a:spcBef>
                <a:spcPts val="0"/>
              </a:spcBef>
              <a:spcAft>
                <a:spcPts val="0"/>
              </a:spcAft>
              <a:buClr>
                <a:schemeClr val="dk1"/>
              </a:buClr>
              <a:buSzPts val="3000"/>
              <a:buFont typeface="Roboto Slab"/>
              <a:buNone/>
              <a:defRPr sz="3000">
                <a:solidFill>
                  <a:schemeClr val="dk1"/>
                </a:solidFill>
                <a:latin typeface="Roboto Slab"/>
                <a:ea typeface="Roboto Slab"/>
                <a:cs typeface="Roboto Slab"/>
                <a:sym typeface="Roboto Slab"/>
              </a:defRPr>
            </a:lvl9pPr>
          </a:lstStyle>
          <a:p/>
        </p:txBody>
      </p:sp>
      <p:sp>
        <p:nvSpPr>
          <p:cNvPr id="7" name="Google Shape;7;p1"/>
          <p:cNvSpPr txBox="1"/>
          <p:nvPr>
            <p:ph idx="1" type="body"/>
          </p:nvPr>
        </p:nvSpPr>
        <p:spPr>
          <a:xfrm>
            <a:off x="387900" y="1489824"/>
            <a:ext cx="8368200" cy="3078900"/>
          </a:xfrm>
          <a:prstGeom prst="rect">
            <a:avLst/>
          </a:prstGeom>
          <a:noFill/>
          <a:ln>
            <a:noFill/>
          </a:ln>
        </p:spPr>
        <p:txBody>
          <a:bodyPr anchorCtr="0" anchor="t" bIns="91425" lIns="91425" spcFirstLastPara="1" rIns="91425" wrap="square" tIns="91425">
            <a:normAutofit/>
          </a:bodyPr>
          <a:lstStyle>
            <a:lvl1pPr indent="-342900" lvl="0" marL="457200">
              <a:lnSpc>
                <a:spcPct val="115000"/>
              </a:lnSpc>
              <a:spcBef>
                <a:spcPts val="0"/>
              </a:spcBef>
              <a:spcAft>
                <a:spcPts val="0"/>
              </a:spcAft>
              <a:buClr>
                <a:schemeClr val="dk1"/>
              </a:buClr>
              <a:buSzPts val="1800"/>
              <a:buFont typeface="Roboto"/>
              <a:buChar char="●"/>
              <a:defRPr sz="1800">
                <a:solidFill>
                  <a:schemeClr val="dk1"/>
                </a:solidFill>
                <a:latin typeface="Roboto"/>
                <a:ea typeface="Roboto"/>
                <a:cs typeface="Roboto"/>
                <a:sym typeface="Roboto"/>
              </a:defRPr>
            </a:lvl1pPr>
            <a:lvl2pPr indent="-317500" lvl="1" marL="914400">
              <a:lnSpc>
                <a:spcPct val="115000"/>
              </a:lnSpc>
              <a:spcBef>
                <a:spcPts val="0"/>
              </a:spcBef>
              <a:spcAft>
                <a:spcPts val="0"/>
              </a:spcAft>
              <a:buClr>
                <a:schemeClr val="dk1"/>
              </a:buClr>
              <a:buSzPts val="1400"/>
              <a:buFont typeface="Roboto"/>
              <a:buChar char="○"/>
              <a:defRPr>
                <a:solidFill>
                  <a:schemeClr val="dk1"/>
                </a:solidFill>
                <a:latin typeface="Roboto"/>
                <a:ea typeface="Roboto"/>
                <a:cs typeface="Roboto"/>
                <a:sym typeface="Roboto"/>
              </a:defRPr>
            </a:lvl2pPr>
            <a:lvl3pPr indent="-317500" lvl="2" marL="1371600">
              <a:lnSpc>
                <a:spcPct val="115000"/>
              </a:lnSpc>
              <a:spcBef>
                <a:spcPts val="0"/>
              </a:spcBef>
              <a:spcAft>
                <a:spcPts val="0"/>
              </a:spcAft>
              <a:buClr>
                <a:schemeClr val="dk1"/>
              </a:buClr>
              <a:buSzPts val="1400"/>
              <a:buFont typeface="Roboto"/>
              <a:buChar char="■"/>
              <a:defRPr>
                <a:solidFill>
                  <a:schemeClr val="dk1"/>
                </a:solidFill>
                <a:latin typeface="Roboto"/>
                <a:ea typeface="Roboto"/>
                <a:cs typeface="Roboto"/>
                <a:sym typeface="Roboto"/>
              </a:defRPr>
            </a:lvl3pPr>
            <a:lvl4pPr indent="-317500" lvl="3" marL="1828800">
              <a:lnSpc>
                <a:spcPct val="115000"/>
              </a:lnSpc>
              <a:spcBef>
                <a:spcPts val="0"/>
              </a:spcBef>
              <a:spcAft>
                <a:spcPts val="0"/>
              </a:spcAft>
              <a:buClr>
                <a:schemeClr val="dk1"/>
              </a:buClr>
              <a:buSzPts val="1400"/>
              <a:buFont typeface="Roboto"/>
              <a:buChar char="●"/>
              <a:defRPr>
                <a:solidFill>
                  <a:schemeClr val="dk1"/>
                </a:solidFill>
                <a:latin typeface="Roboto"/>
                <a:ea typeface="Roboto"/>
                <a:cs typeface="Roboto"/>
                <a:sym typeface="Roboto"/>
              </a:defRPr>
            </a:lvl4pPr>
            <a:lvl5pPr indent="-317500" lvl="4" marL="2286000">
              <a:lnSpc>
                <a:spcPct val="115000"/>
              </a:lnSpc>
              <a:spcBef>
                <a:spcPts val="0"/>
              </a:spcBef>
              <a:spcAft>
                <a:spcPts val="0"/>
              </a:spcAft>
              <a:buClr>
                <a:schemeClr val="dk1"/>
              </a:buClr>
              <a:buSzPts val="1400"/>
              <a:buFont typeface="Roboto"/>
              <a:buChar char="○"/>
              <a:defRPr>
                <a:solidFill>
                  <a:schemeClr val="dk1"/>
                </a:solidFill>
                <a:latin typeface="Roboto"/>
                <a:ea typeface="Roboto"/>
                <a:cs typeface="Roboto"/>
                <a:sym typeface="Roboto"/>
              </a:defRPr>
            </a:lvl5pPr>
            <a:lvl6pPr indent="-317500" lvl="5" marL="2743200">
              <a:lnSpc>
                <a:spcPct val="115000"/>
              </a:lnSpc>
              <a:spcBef>
                <a:spcPts val="0"/>
              </a:spcBef>
              <a:spcAft>
                <a:spcPts val="0"/>
              </a:spcAft>
              <a:buClr>
                <a:schemeClr val="dk1"/>
              </a:buClr>
              <a:buSzPts val="1400"/>
              <a:buFont typeface="Roboto"/>
              <a:buChar char="■"/>
              <a:defRPr>
                <a:solidFill>
                  <a:schemeClr val="dk1"/>
                </a:solidFill>
                <a:latin typeface="Roboto"/>
                <a:ea typeface="Roboto"/>
                <a:cs typeface="Roboto"/>
                <a:sym typeface="Roboto"/>
              </a:defRPr>
            </a:lvl6pPr>
            <a:lvl7pPr indent="-317500" lvl="6" marL="3200400">
              <a:lnSpc>
                <a:spcPct val="115000"/>
              </a:lnSpc>
              <a:spcBef>
                <a:spcPts val="0"/>
              </a:spcBef>
              <a:spcAft>
                <a:spcPts val="0"/>
              </a:spcAft>
              <a:buClr>
                <a:schemeClr val="dk1"/>
              </a:buClr>
              <a:buSzPts val="1400"/>
              <a:buFont typeface="Roboto"/>
              <a:buChar char="●"/>
              <a:defRPr>
                <a:solidFill>
                  <a:schemeClr val="dk1"/>
                </a:solidFill>
                <a:latin typeface="Roboto"/>
                <a:ea typeface="Roboto"/>
                <a:cs typeface="Roboto"/>
                <a:sym typeface="Roboto"/>
              </a:defRPr>
            </a:lvl7pPr>
            <a:lvl8pPr indent="-317500" lvl="7" marL="3657600">
              <a:lnSpc>
                <a:spcPct val="115000"/>
              </a:lnSpc>
              <a:spcBef>
                <a:spcPts val="0"/>
              </a:spcBef>
              <a:spcAft>
                <a:spcPts val="0"/>
              </a:spcAft>
              <a:buClr>
                <a:schemeClr val="dk1"/>
              </a:buClr>
              <a:buSzPts val="1400"/>
              <a:buFont typeface="Roboto"/>
              <a:buChar char="○"/>
              <a:defRPr>
                <a:solidFill>
                  <a:schemeClr val="dk1"/>
                </a:solidFill>
                <a:latin typeface="Roboto"/>
                <a:ea typeface="Roboto"/>
                <a:cs typeface="Roboto"/>
                <a:sym typeface="Roboto"/>
              </a:defRPr>
            </a:lvl8pPr>
            <a:lvl9pPr indent="-317500" lvl="8" marL="4114800">
              <a:lnSpc>
                <a:spcPct val="115000"/>
              </a:lnSpc>
              <a:spcBef>
                <a:spcPts val="0"/>
              </a:spcBef>
              <a:spcAft>
                <a:spcPts val="0"/>
              </a:spcAft>
              <a:buClr>
                <a:schemeClr val="dk1"/>
              </a:buClr>
              <a:buSzPts val="1400"/>
              <a:buFont typeface="Roboto"/>
              <a:buChar char="■"/>
              <a:defRPr>
                <a:solidFill>
                  <a:schemeClr val="dk1"/>
                </a:solidFill>
                <a:latin typeface="Roboto"/>
                <a:ea typeface="Roboto"/>
                <a:cs typeface="Roboto"/>
                <a:sym typeface="Roboto"/>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dk1"/>
                </a:solidFill>
                <a:latin typeface="Roboto"/>
                <a:ea typeface="Roboto"/>
                <a:cs typeface="Roboto"/>
                <a:sym typeface="Roboto"/>
              </a:defRPr>
            </a:lvl1pPr>
            <a:lvl2pPr lvl="1" algn="r">
              <a:buNone/>
              <a:defRPr sz="1000">
                <a:solidFill>
                  <a:schemeClr val="dk1"/>
                </a:solidFill>
                <a:latin typeface="Roboto"/>
                <a:ea typeface="Roboto"/>
                <a:cs typeface="Roboto"/>
                <a:sym typeface="Roboto"/>
              </a:defRPr>
            </a:lvl2pPr>
            <a:lvl3pPr lvl="2" algn="r">
              <a:buNone/>
              <a:defRPr sz="1000">
                <a:solidFill>
                  <a:schemeClr val="dk1"/>
                </a:solidFill>
                <a:latin typeface="Roboto"/>
                <a:ea typeface="Roboto"/>
                <a:cs typeface="Roboto"/>
                <a:sym typeface="Roboto"/>
              </a:defRPr>
            </a:lvl3pPr>
            <a:lvl4pPr lvl="3" algn="r">
              <a:buNone/>
              <a:defRPr sz="1000">
                <a:solidFill>
                  <a:schemeClr val="dk1"/>
                </a:solidFill>
                <a:latin typeface="Roboto"/>
                <a:ea typeface="Roboto"/>
                <a:cs typeface="Roboto"/>
                <a:sym typeface="Roboto"/>
              </a:defRPr>
            </a:lvl4pPr>
            <a:lvl5pPr lvl="4" algn="r">
              <a:buNone/>
              <a:defRPr sz="1000">
                <a:solidFill>
                  <a:schemeClr val="dk1"/>
                </a:solidFill>
                <a:latin typeface="Roboto"/>
                <a:ea typeface="Roboto"/>
                <a:cs typeface="Roboto"/>
                <a:sym typeface="Roboto"/>
              </a:defRPr>
            </a:lvl5pPr>
            <a:lvl6pPr lvl="5" algn="r">
              <a:buNone/>
              <a:defRPr sz="1000">
                <a:solidFill>
                  <a:schemeClr val="dk1"/>
                </a:solidFill>
                <a:latin typeface="Roboto"/>
                <a:ea typeface="Roboto"/>
                <a:cs typeface="Roboto"/>
                <a:sym typeface="Roboto"/>
              </a:defRPr>
            </a:lvl6pPr>
            <a:lvl7pPr lvl="6" algn="r">
              <a:buNone/>
              <a:defRPr sz="1000">
                <a:solidFill>
                  <a:schemeClr val="dk1"/>
                </a:solidFill>
                <a:latin typeface="Roboto"/>
                <a:ea typeface="Roboto"/>
                <a:cs typeface="Roboto"/>
                <a:sym typeface="Roboto"/>
              </a:defRPr>
            </a:lvl7pPr>
            <a:lvl8pPr lvl="7" algn="r">
              <a:buNone/>
              <a:defRPr sz="1000">
                <a:solidFill>
                  <a:schemeClr val="dk1"/>
                </a:solidFill>
                <a:latin typeface="Roboto"/>
                <a:ea typeface="Roboto"/>
                <a:cs typeface="Roboto"/>
                <a:sym typeface="Roboto"/>
              </a:defRPr>
            </a:lvl8pPr>
            <a:lvl9pPr lvl="8" algn="r">
              <a:buNone/>
              <a:defRPr sz="1000">
                <a:solidFill>
                  <a:schemeClr val="dk1"/>
                </a:solidFill>
                <a:latin typeface="Roboto"/>
                <a:ea typeface="Roboto"/>
                <a:cs typeface="Roboto"/>
                <a:sym typeface="Roboto"/>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xml"/><Relationship Id="rId3" Type="http://schemas.openxmlformats.org/officeDocument/2006/relationships/hyperlink" Target="http://www.youtube.com/watch?v=Q16OZkgSXfM" TargetMode="Externa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 Id="rId3" Type="http://schemas.openxmlformats.org/officeDocument/2006/relationships/image" Target="../media/image11.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 Id="rId3" Type="http://schemas.openxmlformats.org/officeDocument/2006/relationships/image" Target="../media/image12.png"/><Relationship Id="rId4" Type="http://schemas.openxmlformats.org/officeDocument/2006/relationships/image" Target="../media/image1.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xml"/><Relationship Id="rId3" Type="http://schemas.openxmlformats.org/officeDocument/2006/relationships/image" Target="../media/image6.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7.xml"/><Relationship Id="rId3" Type="http://schemas.openxmlformats.org/officeDocument/2006/relationships/image" Target="../media/image7.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9.xml"/><Relationship Id="rId3" Type="http://schemas.openxmlformats.org/officeDocument/2006/relationships/image" Target="../media/image9.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1.xml"/><Relationship Id="rId3" Type="http://schemas.openxmlformats.org/officeDocument/2006/relationships/image" Target="../media/image14.png"/><Relationship Id="rId4" Type="http://schemas.openxmlformats.org/officeDocument/2006/relationships/image" Target="../media/image13.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4.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image" Target="../media/image5.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image" Target="../media/image2.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image" Target="../media/image10.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 Id="rId3"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2" name="Shape 62"/>
        <p:cNvGrpSpPr/>
        <p:nvPr/>
      </p:nvGrpSpPr>
      <p:grpSpPr>
        <a:xfrm>
          <a:off x="0" y="0"/>
          <a:ext cx="0" cy="0"/>
          <a:chOff x="0" y="0"/>
          <a:chExt cx="0" cy="0"/>
        </a:xfrm>
      </p:grpSpPr>
      <p:pic>
        <p:nvPicPr>
          <p:cNvPr descr="In which John Green teaches you about the Wild, Wild, West, which as it turns out, wasn't as wild as it seemed in the movies. When we think of the western expansion of the United States in the 19th century, we're conditioned to imagine the loner. The self-reliant, unattached cowpoke roaming the prairie in search of wandering calves, or the half-addled prospector who has broken from reality thanks to the solitude of his single-minded quest for gold dust. While there may be a grain of truth to these classic Hollywood stereotypes, it isn't a very big grain of truth. Many of the pioneers who settled the west were family groups. Many were immigrants. Many were major corporations. The big losers in the westward migration were Native Americans, who were killed or moved onto reservations. Not cool, American pioneers. &#10;&#10;Support CrashCourse on Patreon: https://www.patreon.com/crashcourse&#10;&#10;Hey teachers and students - Check out CommonLit's free collection of reading passages and curriculum resources to learn more about the events of this episode. America’s Westward expansion was fueled by both Manifest Destiny and a desire to grow the nation and its resources — though at a cost: https://www.commonlit.org/texts/manifest-destiny&#10;As Americans continued to stream West on the name of Manifest Destiny, American Indians saw their lives changed forever as they moved from practising resistance to lives on reservations: https://www.commonlit.org/texts/from-resistance-to-reservations" id="63" name="Google Shape;63;p13" title="Westward Expansion: Crash Course US History #24">
            <a:hlinkClick r:id="rId3"/>
          </p:cNvPr>
          <p:cNvPicPr preferRelativeResize="0"/>
          <p:nvPr/>
        </p:nvPicPr>
        <p:blipFill>
          <a:blip r:embed="rId4">
            <a:alphaModFix/>
          </a:blip>
          <a:stretch>
            <a:fillRect/>
          </a:stretch>
        </p:blipFill>
        <p:spPr>
          <a:xfrm>
            <a:off x="1143000" y="0"/>
            <a:ext cx="6858000" cy="5143500"/>
          </a:xfrm>
          <a:prstGeom prst="rect">
            <a:avLst/>
          </a:prstGeom>
          <a:noFill/>
          <a:ln cap="flat" cmpd="sng" w="38100">
            <a:solidFill>
              <a:schemeClr val="dk2"/>
            </a:solidFill>
            <a:prstDash val="solid"/>
            <a:round/>
            <a:headEnd len="sm" w="sm" type="none"/>
            <a:tailEnd len="sm" w="sm" type="none"/>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63"/>
                                        </p:tgtEl>
                                        <p:attrNameLst>
                                          <p:attrName>style.visibility</p:attrName>
                                        </p:attrNameLst>
                                      </p:cBhvr>
                                      <p:to>
                                        <p:strVal val="visible"/>
                                      </p:to>
                                    </p:set>
                                    <p:animEffect filter="fade" transition="in">
                                      <p:cBhvr>
                                        <p:cTn dur="1000"/>
                                        <p:tgtEl>
                                          <p:spTgt spid="63"/>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4" name="Shape 124"/>
        <p:cNvGrpSpPr/>
        <p:nvPr/>
      </p:nvGrpSpPr>
      <p:grpSpPr>
        <a:xfrm>
          <a:off x="0" y="0"/>
          <a:ext cx="0" cy="0"/>
          <a:chOff x="0" y="0"/>
          <a:chExt cx="0" cy="0"/>
        </a:xfrm>
      </p:grpSpPr>
      <p:sp>
        <p:nvSpPr>
          <p:cNvPr id="125" name="Google Shape;125;p22"/>
          <p:cNvSpPr txBox="1"/>
          <p:nvPr>
            <p:ph type="title"/>
          </p:nvPr>
        </p:nvSpPr>
        <p:spPr>
          <a:xfrm>
            <a:off x="387900" y="458025"/>
            <a:ext cx="8368200" cy="686100"/>
          </a:xfrm>
          <a:prstGeom prst="rect">
            <a:avLst/>
          </a:prstGeom>
        </p:spPr>
        <p:txBody>
          <a:bodyPr anchorCtr="0" anchor="b" bIns="91425" lIns="91425" spcFirstLastPara="1" rIns="91425" wrap="square" tIns="91425">
            <a:normAutofit/>
          </a:bodyPr>
          <a:lstStyle/>
          <a:p>
            <a:pPr indent="0" lvl="0" marL="0" rtl="0" algn="l">
              <a:spcBef>
                <a:spcPts val="0"/>
              </a:spcBef>
              <a:spcAft>
                <a:spcPts val="0"/>
              </a:spcAft>
              <a:buNone/>
            </a:pPr>
            <a:r>
              <a:rPr lang="en"/>
              <a:t>Comprehend &amp; Reflect</a:t>
            </a:r>
            <a:endParaRPr/>
          </a:p>
        </p:txBody>
      </p:sp>
      <p:sp>
        <p:nvSpPr>
          <p:cNvPr id="126" name="Google Shape;126;p22"/>
          <p:cNvSpPr txBox="1"/>
          <p:nvPr>
            <p:ph idx="1" type="body"/>
          </p:nvPr>
        </p:nvSpPr>
        <p:spPr>
          <a:xfrm>
            <a:off x="387900" y="1489824"/>
            <a:ext cx="8368200" cy="3078900"/>
          </a:xfrm>
          <a:prstGeom prst="rect">
            <a:avLst/>
          </a:prstGeom>
        </p:spPr>
        <p:txBody>
          <a:bodyPr anchorCtr="0" anchor="t" bIns="91425" lIns="91425" spcFirstLastPara="1" rIns="91425" wrap="square" tIns="91425">
            <a:normAutofit fontScale="92500" lnSpcReduction="10000"/>
          </a:bodyPr>
          <a:lstStyle/>
          <a:p>
            <a:pPr indent="0" lvl="0" marL="0" rtl="0" algn="l">
              <a:spcBef>
                <a:spcPts val="0"/>
              </a:spcBef>
              <a:spcAft>
                <a:spcPts val="0"/>
              </a:spcAft>
              <a:buNone/>
            </a:pPr>
            <a:r>
              <a:rPr b="1" lang="en"/>
              <a:t>1. What was the ultimate goal of the 1830 Removal Act?</a:t>
            </a:r>
            <a:endParaRPr b="1"/>
          </a:p>
          <a:p>
            <a:pPr indent="-334327" lvl="0" marL="457200" rtl="0" algn="l">
              <a:spcBef>
                <a:spcPts val="1200"/>
              </a:spcBef>
              <a:spcAft>
                <a:spcPts val="0"/>
              </a:spcAft>
              <a:buSzPct val="100000"/>
              <a:buAutoNum type="alphaUcPeriod"/>
            </a:pPr>
            <a:r>
              <a:rPr b="1" lang="en"/>
              <a:t>move all Native Nations past the Mississippi River and into Oklahoma</a:t>
            </a:r>
            <a:endParaRPr b="1"/>
          </a:p>
          <a:p>
            <a:pPr indent="-334327" lvl="0" marL="457200" rtl="0" algn="l">
              <a:spcBef>
                <a:spcPts val="0"/>
              </a:spcBef>
              <a:spcAft>
                <a:spcPts val="0"/>
              </a:spcAft>
              <a:buSzPct val="100000"/>
              <a:buAutoNum type="alphaUcPeriod"/>
            </a:pPr>
            <a:r>
              <a:rPr b="1" lang="en"/>
              <a:t>move all Native Nations past the Snake River and into Idaho</a:t>
            </a:r>
            <a:endParaRPr b="1"/>
          </a:p>
          <a:p>
            <a:pPr indent="-334327" lvl="0" marL="457200" rtl="0" algn="l">
              <a:spcBef>
                <a:spcPts val="0"/>
              </a:spcBef>
              <a:spcAft>
                <a:spcPts val="0"/>
              </a:spcAft>
              <a:buSzPct val="100000"/>
              <a:buAutoNum type="alphaUcPeriod"/>
            </a:pPr>
            <a:r>
              <a:rPr b="1" lang="en"/>
              <a:t>remove the treaty rights that had been previously established</a:t>
            </a:r>
            <a:endParaRPr b="1"/>
          </a:p>
          <a:p>
            <a:pPr indent="0" lvl="0" marL="0" rtl="0" algn="l">
              <a:spcBef>
                <a:spcPts val="1200"/>
              </a:spcBef>
              <a:spcAft>
                <a:spcPts val="0"/>
              </a:spcAft>
              <a:buNone/>
            </a:pPr>
            <a:r>
              <a:t/>
            </a:r>
            <a:endParaRPr b="1"/>
          </a:p>
          <a:p>
            <a:pPr indent="0" lvl="0" marL="0" rtl="0" algn="l">
              <a:spcBef>
                <a:spcPts val="1200"/>
              </a:spcBef>
              <a:spcAft>
                <a:spcPts val="0"/>
              </a:spcAft>
              <a:buNone/>
            </a:pPr>
            <a:r>
              <a:rPr b="1" lang="en"/>
              <a:t>2. Who was the United States President at the time the Removal Act was passed?</a:t>
            </a:r>
            <a:endParaRPr b="1"/>
          </a:p>
          <a:p>
            <a:pPr indent="0" lvl="0" marL="0" rtl="0" algn="l">
              <a:spcBef>
                <a:spcPts val="1200"/>
              </a:spcBef>
              <a:spcAft>
                <a:spcPts val="0"/>
              </a:spcAft>
              <a:buNone/>
            </a:pPr>
            <a:r>
              <a:t/>
            </a:r>
            <a:endParaRPr/>
          </a:p>
          <a:p>
            <a:pPr indent="0" lvl="0" marL="0" rtl="0" algn="l">
              <a:spcBef>
                <a:spcPts val="1200"/>
              </a:spcBef>
              <a:spcAft>
                <a:spcPts val="1200"/>
              </a:spcAft>
              <a:buNone/>
            </a:pPr>
            <a:r>
              <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0" name="Shape 130"/>
        <p:cNvGrpSpPr/>
        <p:nvPr/>
      </p:nvGrpSpPr>
      <p:grpSpPr>
        <a:xfrm>
          <a:off x="0" y="0"/>
          <a:ext cx="0" cy="0"/>
          <a:chOff x="0" y="0"/>
          <a:chExt cx="0" cy="0"/>
        </a:xfrm>
      </p:grpSpPr>
      <p:pic>
        <p:nvPicPr>
          <p:cNvPr id="131" name="Google Shape;131;p23"/>
          <p:cNvPicPr preferRelativeResize="0"/>
          <p:nvPr/>
        </p:nvPicPr>
        <p:blipFill rotWithShape="1">
          <a:blip r:embed="rId3">
            <a:alphaModFix amt="20000"/>
          </a:blip>
          <a:srcRect b="20240" l="0" r="0" t="21697"/>
          <a:stretch/>
        </p:blipFill>
        <p:spPr>
          <a:xfrm>
            <a:off x="0" y="0"/>
            <a:ext cx="9144000" cy="5143500"/>
          </a:xfrm>
          <a:prstGeom prst="rect">
            <a:avLst/>
          </a:prstGeom>
          <a:noFill/>
          <a:ln>
            <a:noFill/>
          </a:ln>
        </p:spPr>
      </p:pic>
      <p:sp>
        <p:nvSpPr>
          <p:cNvPr id="132" name="Google Shape;132;p23"/>
          <p:cNvSpPr txBox="1"/>
          <p:nvPr>
            <p:ph type="title"/>
          </p:nvPr>
        </p:nvSpPr>
        <p:spPr>
          <a:xfrm>
            <a:off x="387900" y="458025"/>
            <a:ext cx="8368200" cy="686100"/>
          </a:xfrm>
          <a:prstGeom prst="rect">
            <a:avLst/>
          </a:prstGeom>
        </p:spPr>
        <p:txBody>
          <a:bodyPr anchorCtr="0" anchor="b" bIns="91425" lIns="91425" spcFirstLastPara="1" rIns="91425" wrap="square" tIns="91425">
            <a:normAutofit/>
          </a:bodyPr>
          <a:lstStyle/>
          <a:p>
            <a:pPr indent="0" lvl="0" marL="0" rtl="0" algn="l">
              <a:spcBef>
                <a:spcPts val="0"/>
              </a:spcBef>
              <a:spcAft>
                <a:spcPts val="0"/>
              </a:spcAft>
              <a:buNone/>
            </a:pPr>
            <a:r>
              <a:rPr lang="en"/>
              <a:t>1850-1887: Reservation Era</a:t>
            </a:r>
            <a:endParaRPr/>
          </a:p>
        </p:txBody>
      </p:sp>
      <p:sp>
        <p:nvSpPr>
          <p:cNvPr id="133" name="Google Shape;133;p23"/>
          <p:cNvSpPr txBox="1"/>
          <p:nvPr>
            <p:ph idx="1" type="body"/>
          </p:nvPr>
        </p:nvSpPr>
        <p:spPr>
          <a:xfrm>
            <a:off x="387900" y="1364025"/>
            <a:ext cx="8368200" cy="3542700"/>
          </a:xfrm>
          <a:prstGeom prst="rect">
            <a:avLst/>
          </a:prstGeom>
        </p:spPr>
        <p:txBody>
          <a:bodyPr anchorCtr="0" anchor="t" bIns="91425" lIns="91425" spcFirstLastPara="1" rIns="91425" wrap="square" tIns="91425">
            <a:normAutofit fontScale="70000" lnSpcReduction="20000"/>
          </a:bodyPr>
          <a:lstStyle/>
          <a:p>
            <a:pPr indent="0" lvl="0" marL="0" rtl="0" algn="l">
              <a:spcBef>
                <a:spcPts val="0"/>
              </a:spcBef>
              <a:spcAft>
                <a:spcPts val="0"/>
              </a:spcAft>
              <a:buNone/>
            </a:pPr>
            <a:r>
              <a:rPr b="1" lang="en" u="sng"/>
              <a:t>The Gold Rush &amp; the Oregon Trail</a:t>
            </a:r>
            <a:endParaRPr b="1" u="sng"/>
          </a:p>
          <a:p>
            <a:pPr indent="-308610" lvl="0" marL="457200" rtl="0" algn="l">
              <a:spcBef>
                <a:spcPts val="1200"/>
              </a:spcBef>
              <a:spcAft>
                <a:spcPts val="0"/>
              </a:spcAft>
              <a:buSzPct val="100000"/>
              <a:buChar char="●"/>
            </a:pPr>
            <a:r>
              <a:rPr lang="en"/>
              <a:t>Leads to a flood of United States citizens across the county</a:t>
            </a:r>
            <a:endParaRPr/>
          </a:p>
          <a:p>
            <a:pPr indent="-308610" lvl="0" marL="457200" rtl="0" algn="l">
              <a:spcBef>
                <a:spcPts val="0"/>
              </a:spcBef>
              <a:spcAft>
                <a:spcPts val="0"/>
              </a:spcAft>
              <a:buSzPct val="100000"/>
              <a:buChar char="●"/>
            </a:pPr>
            <a:r>
              <a:rPr lang="en"/>
              <a:t>Creates conflict within the “frontier” among pioneers/settlers and Native tribes</a:t>
            </a:r>
            <a:endParaRPr/>
          </a:p>
          <a:p>
            <a:pPr indent="-308610" lvl="0" marL="457200" rtl="0" algn="l">
              <a:spcBef>
                <a:spcPts val="0"/>
              </a:spcBef>
              <a:spcAft>
                <a:spcPts val="0"/>
              </a:spcAft>
              <a:buSzPct val="100000"/>
              <a:buChar char="●"/>
            </a:pPr>
            <a:r>
              <a:rPr lang="en"/>
              <a:t>Pioneers/Settlers began to stake claim to land and claim ownership, which is an extremely uncommon concept to Native Peoples</a:t>
            </a:r>
            <a:endParaRPr/>
          </a:p>
          <a:p>
            <a:pPr indent="457200" lvl="0" marL="0" rtl="0" algn="l">
              <a:spcBef>
                <a:spcPts val="1200"/>
              </a:spcBef>
              <a:spcAft>
                <a:spcPts val="0"/>
              </a:spcAft>
              <a:buNone/>
            </a:pPr>
            <a:r>
              <a:rPr b="1" lang="en"/>
              <a:t>Q:</a:t>
            </a:r>
            <a:r>
              <a:rPr lang="en"/>
              <a:t> How could this clash of cultures create issues?</a:t>
            </a:r>
            <a:endParaRPr/>
          </a:p>
          <a:p>
            <a:pPr indent="0" lvl="0" marL="0" rtl="0" algn="l">
              <a:spcBef>
                <a:spcPts val="1200"/>
              </a:spcBef>
              <a:spcAft>
                <a:spcPts val="0"/>
              </a:spcAft>
              <a:buNone/>
            </a:pPr>
            <a:r>
              <a:rPr b="1" lang="en" u="sng"/>
              <a:t>Nearly 300 Reservations formed</a:t>
            </a:r>
            <a:endParaRPr b="1" u="sng"/>
          </a:p>
          <a:p>
            <a:pPr indent="-308610" lvl="0" marL="457200" rtl="0" algn="l">
              <a:spcBef>
                <a:spcPts val="1200"/>
              </a:spcBef>
              <a:spcAft>
                <a:spcPts val="0"/>
              </a:spcAft>
              <a:buSzPct val="100000"/>
              <a:buChar char="●"/>
            </a:pPr>
            <a:r>
              <a:rPr lang="en"/>
              <a:t>Often advertised as a “safe space” for Native Peoples</a:t>
            </a:r>
            <a:endParaRPr/>
          </a:p>
          <a:p>
            <a:pPr indent="-308610" lvl="0" marL="457200" rtl="0" algn="l">
              <a:spcBef>
                <a:spcPts val="0"/>
              </a:spcBef>
              <a:spcAft>
                <a:spcPts val="0"/>
              </a:spcAft>
              <a:buSzPct val="100000"/>
              <a:buChar char="●"/>
            </a:pPr>
            <a:r>
              <a:rPr lang="en"/>
              <a:t>They were poorly managed and promised services were not being provided</a:t>
            </a:r>
            <a:endParaRPr/>
          </a:p>
          <a:p>
            <a:pPr indent="-308610" lvl="0" marL="457200" rtl="0" algn="l">
              <a:spcBef>
                <a:spcPts val="0"/>
              </a:spcBef>
              <a:spcAft>
                <a:spcPts val="0"/>
              </a:spcAft>
              <a:buSzPct val="100000"/>
              <a:buChar char="●"/>
            </a:pPr>
            <a:r>
              <a:rPr lang="en"/>
              <a:t>President Grant moved Indian Affairs from the Department of the Interior to the Military</a:t>
            </a:r>
            <a:endParaRPr/>
          </a:p>
          <a:p>
            <a:pPr indent="0" lvl="0" marL="0" rtl="0" algn="l">
              <a:spcBef>
                <a:spcPts val="1200"/>
              </a:spcBef>
              <a:spcAft>
                <a:spcPts val="0"/>
              </a:spcAft>
              <a:buNone/>
            </a:pPr>
            <a:r>
              <a:rPr b="1" lang="en" u="sng"/>
              <a:t>Treaty making ended in 1871 due to a power struggle between the Senate and the House over control of Indian Affairs</a:t>
            </a:r>
            <a:endParaRPr b="1" u="sng"/>
          </a:p>
          <a:p>
            <a:pPr indent="-308610" lvl="0" marL="457200" rtl="0" algn="l">
              <a:spcBef>
                <a:spcPts val="1200"/>
              </a:spcBef>
              <a:spcAft>
                <a:spcPts val="0"/>
              </a:spcAft>
              <a:buSzPct val="100000"/>
              <a:buChar char="●"/>
            </a:pPr>
            <a:r>
              <a:rPr lang="en"/>
              <a:t>Management of the Reservations moves into control of religious denominations</a:t>
            </a:r>
            <a:endParaRPr/>
          </a:p>
        </p:txBody>
      </p:sp>
      <p:sp>
        <p:nvSpPr>
          <p:cNvPr id="134" name="Google Shape;134;p23"/>
          <p:cNvSpPr/>
          <p:nvPr/>
        </p:nvSpPr>
        <p:spPr>
          <a:xfrm>
            <a:off x="558275" y="2617725"/>
            <a:ext cx="322200" cy="312000"/>
          </a:xfrm>
          <a:prstGeom prst="star4">
            <a:avLst>
              <a:gd fmla="val 12500" name="adj"/>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8" name="Shape 138"/>
        <p:cNvGrpSpPr/>
        <p:nvPr/>
      </p:nvGrpSpPr>
      <p:grpSpPr>
        <a:xfrm>
          <a:off x="0" y="0"/>
          <a:ext cx="0" cy="0"/>
          <a:chOff x="0" y="0"/>
          <a:chExt cx="0" cy="0"/>
        </a:xfrm>
      </p:grpSpPr>
      <p:sp>
        <p:nvSpPr>
          <p:cNvPr id="139" name="Google Shape;139;p24"/>
          <p:cNvSpPr txBox="1"/>
          <p:nvPr>
            <p:ph type="title"/>
          </p:nvPr>
        </p:nvSpPr>
        <p:spPr>
          <a:xfrm>
            <a:off x="387900" y="458025"/>
            <a:ext cx="8368200" cy="686100"/>
          </a:xfrm>
          <a:prstGeom prst="rect">
            <a:avLst/>
          </a:prstGeom>
        </p:spPr>
        <p:txBody>
          <a:bodyPr anchorCtr="0" anchor="b" bIns="91425" lIns="91425" spcFirstLastPara="1" rIns="91425" wrap="square" tIns="91425">
            <a:normAutofit/>
          </a:bodyPr>
          <a:lstStyle/>
          <a:p>
            <a:pPr indent="0" lvl="0" marL="0" rtl="0" algn="l">
              <a:spcBef>
                <a:spcPts val="0"/>
              </a:spcBef>
              <a:spcAft>
                <a:spcPts val="0"/>
              </a:spcAft>
              <a:buNone/>
            </a:pPr>
            <a:r>
              <a:rPr lang="en"/>
              <a:t>Comprehend &amp; Reflect</a:t>
            </a:r>
            <a:endParaRPr/>
          </a:p>
        </p:txBody>
      </p:sp>
      <p:sp>
        <p:nvSpPr>
          <p:cNvPr id="140" name="Google Shape;140;p24"/>
          <p:cNvSpPr txBox="1"/>
          <p:nvPr>
            <p:ph idx="1" type="body"/>
          </p:nvPr>
        </p:nvSpPr>
        <p:spPr>
          <a:xfrm>
            <a:off x="387900" y="1489824"/>
            <a:ext cx="8368200" cy="3078900"/>
          </a:xfrm>
          <a:prstGeom prst="rect">
            <a:avLst/>
          </a:prstGeom>
        </p:spPr>
        <p:txBody>
          <a:bodyPr anchorCtr="0" anchor="t" bIns="91425" lIns="91425" spcFirstLastPara="1" rIns="91425" wrap="square" tIns="91425">
            <a:normAutofit fontScale="62500" lnSpcReduction="20000"/>
          </a:bodyPr>
          <a:lstStyle/>
          <a:p>
            <a:pPr indent="0" lvl="0" marL="0" rtl="0" algn="l">
              <a:spcBef>
                <a:spcPts val="0"/>
              </a:spcBef>
              <a:spcAft>
                <a:spcPts val="0"/>
              </a:spcAft>
              <a:buNone/>
            </a:pPr>
            <a:r>
              <a:rPr b="1" lang="en" sz="2245"/>
              <a:t>1. What two historic events led to the increase in settlers moving west?</a:t>
            </a:r>
            <a:endParaRPr b="1" sz="2245"/>
          </a:p>
          <a:p>
            <a:pPr indent="-317726" lvl="0" marL="457200" rtl="0" algn="l">
              <a:spcBef>
                <a:spcPts val="1200"/>
              </a:spcBef>
              <a:spcAft>
                <a:spcPts val="0"/>
              </a:spcAft>
              <a:buSzPct val="100000"/>
              <a:buAutoNum type="alphaUcPeriod"/>
            </a:pPr>
            <a:r>
              <a:rPr b="1" lang="en" sz="2245"/>
              <a:t>the Civil War and the Dred Scott Decision</a:t>
            </a:r>
            <a:endParaRPr b="1" sz="2245"/>
          </a:p>
          <a:p>
            <a:pPr indent="-317726" lvl="0" marL="457200" rtl="0" algn="l">
              <a:spcBef>
                <a:spcPts val="0"/>
              </a:spcBef>
              <a:spcAft>
                <a:spcPts val="0"/>
              </a:spcAft>
              <a:buSzPct val="100000"/>
              <a:buAutoNum type="alphaUcPeriod"/>
            </a:pPr>
            <a:r>
              <a:rPr b="1" lang="en" sz="2245"/>
              <a:t>the Gold Rush and the Oregon Trail</a:t>
            </a:r>
            <a:endParaRPr b="1" sz="2245"/>
          </a:p>
          <a:p>
            <a:pPr indent="-317726" lvl="0" marL="457200" rtl="0" algn="l">
              <a:spcBef>
                <a:spcPts val="0"/>
              </a:spcBef>
              <a:spcAft>
                <a:spcPts val="0"/>
              </a:spcAft>
              <a:buSzPct val="100000"/>
              <a:buAutoNum type="alphaUcPeriod"/>
            </a:pPr>
            <a:r>
              <a:rPr b="1" lang="en" sz="2245"/>
              <a:t>the Fugative Slave Act and the Great Chicago Fire</a:t>
            </a:r>
            <a:endParaRPr b="1" sz="2245"/>
          </a:p>
          <a:p>
            <a:pPr indent="-317726" lvl="0" marL="457200" rtl="0" algn="l">
              <a:spcBef>
                <a:spcPts val="0"/>
              </a:spcBef>
              <a:spcAft>
                <a:spcPts val="0"/>
              </a:spcAft>
              <a:buSzPct val="100000"/>
              <a:buAutoNum type="alphaUcPeriod"/>
            </a:pPr>
            <a:r>
              <a:rPr b="1" lang="en" sz="2245"/>
              <a:t>the defeat of Lieutenant Colonel Custer and the division of the U.S. into time zones</a:t>
            </a:r>
            <a:endParaRPr b="1" sz="2245"/>
          </a:p>
          <a:p>
            <a:pPr indent="0" lvl="0" marL="0" rtl="0" algn="l">
              <a:spcBef>
                <a:spcPts val="1200"/>
              </a:spcBef>
              <a:spcAft>
                <a:spcPts val="0"/>
              </a:spcAft>
              <a:buNone/>
            </a:pPr>
            <a:r>
              <a:t/>
            </a:r>
            <a:endParaRPr b="1" sz="2245"/>
          </a:p>
          <a:p>
            <a:pPr indent="0" lvl="0" marL="0" rtl="0" algn="l">
              <a:spcBef>
                <a:spcPts val="1200"/>
              </a:spcBef>
              <a:spcAft>
                <a:spcPts val="0"/>
              </a:spcAft>
              <a:buNone/>
            </a:pPr>
            <a:r>
              <a:rPr b="1" lang="en" sz="2245"/>
              <a:t>2. How were Reservations advertised to Native Peoples? Were they everything that had been promised</a:t>
            </a:r>
            <a:r>
              <a:rPr b="1" lang="en" sz="2245"/>
              <a:t>?</a:t>
            </a:r>
            <a:endParaRPr b="1" sz="2245"/>
          </a:p>
          <a:p>
            <a:pPr indent="0" lvl="0" marL="0" rtl="0" algn="l">
              <a:spcBef>
                <a:spcPts val="1200"/>
              </a:spcBef>
              <a:spcAft>
                <a:spcPts val="0"/>
              </a:spcAft>
              <a:buNone/>
            </a:pPr>
            <a:r>
              <a:t/>
            </a:r>
            <a:endParaRPr b="1" sz="2245"/>
          </a:p>
          <a:p>
            <a:pPr indent="0" lvl="0" marL="0" rtl="0" algn="l">
              <a:spcBef>
                <a:spcPts val="1200"/>
              </a:spcBef>
              <a:spcAft>
                <a:spcPts val="1200"/>
              </a:spcAft>
              <a:buNone/>
            </a:pPr>
            <a:r>
              <a:rPr b="1" lang="en" sz="2245"/>
              <a:t>3. Who controlled the Indian Reservations after the end of treaty making in 1871? </a:t>
            </a:r>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4" name="Shape 144"/>
        <p:cNvGrpSpPr/>
        <p:nvPr/>
      </p:nvGrpSpPr>
      <p:grpSpPr>
        <a:xfrm>
          <a:off x="0" y="0"/>
          <a:ext cx="0" cy="0"/>
          <a:chOff x="0" y="0"/>
          <a:chExt cx="0" cy="0"/>
        </a:xfrm>
      </p:grpSpPr>
      <p:sp>
        <p:nvSpPr>
          <p:cNvPr id="145" name="Google Shape;145;p25"/>
          <p:cNvSpPr txBox="1"/>
          <p:nvPr>
            <p:ph type="title"/>
          </p:nvPr>
        </p:nvSpPr>
        <p:spPr>
          <a:xfrm>
            <a:off x="387900" y="458025"/>
            <a:ext cx="8368200" cy="686100"/>
          </a:xfrm>
          <a:prstGeom prst="rect">
            <a:avLst/>
          </a:prstGeom>
        </p:spPr>
        <p:txBody>
          <a:bodyPr anchorCtr="0" anchor="b" bIns="91425" lIns="91425" spcFirstLastPara="1" rIns="91425" wrap="square" tIns="91425">
            <a:normAutofit/>
          </a:bodyPr>
          <a:lstStyle/>
          <a:p>
            <a:pPr indent="0" lvl="0" marL="0" rtl="0" algn="l">
              <a:spcBef>
                <a:spcPts val="0"/>
              </a:spcBef>
              <a:spcAft>
                <a:spcPts val="0"/>
              </a:spcAft>
              <a:buNone/>
            </a:pPr>
            <a:r>
              <a:rPr lang="en"/>
              <a:t>1887-1934: Allotment &amp; Assimilation Era</a:t>
            </a:r>
            <a:endParaRPr/>
          </a:p>
        </p:txBody>
      </p:sp>
      <p:sp>
        <p:nvSpPr>
          <p:cNvPr id="146" name="Google Shape;146;p25"/>
          <p:cNvSpPr txBox="1"/>
          <p:nvPr>
            <p:ph idx="1" type="body"/>
          </p:nvPr>
        </p:nvSpPr>
        <p:spPr>
          <a:xfrm>
            <a:off x="387900" y="1489825"/>
            <a:ext cx="5595600" cy="3502200"/>
          </a:xfrm>
          <a:prstGeom prst="rect">
            <a:avLst/>
          </a:prstGeom>
        </p:spPr>
        <p:txBody>
          <a:bodyPr anchorCtr="0" anchor="t" bIns="91425" lIns="91425" spcFirstLastPara="1" rIns="91425" wrap="square" tIns="91425">
            <a:normAutofit fontScale="77500"/>
          </a:bodyPr>
          <a:lstStyle/>
          <a:p>
            <a:pPr indent="0" lvl="0" marL="0" rtl="0" algn="l">
              <a:spcBef>
                <a:spcPts val="0"/>
              </a:spcBef>
              <a:spcAft>
                <a:spcPts val="0"/>
              </a:spcAft>
              <a:buNone/>
            </a:pPr>
            <a:r>
              <a:rPr b="1" lang="en" u="sng"/>
              <a:t>1887</a:t>
            </a:r>
            <a:r>
              <a:rPr lang="en"/>
              <a:t> - Dawes General Allotment Act was passed</a:t>
            </a:r>
            <a:endParaRPr/>
          </a:p>
          <a:p>
            <a:pPr indent="-317182" lvl="0" marL="457200" rtl="0" algn="l">
              <a:spcBef>
                <a:spcPts val="1200"/>
              </a:spcBef>
              <a:spcAft>
                <a:spcPts val="0"/>
              </a:spcAft>
              <a:buSzPct val="100000"/>
              <a:buChar char="●"/>
            </a:pPr>
            <a:r>
              <a:rPr lang="en"/>
              <a:t>The United States Government could not uphold the promises that have been made (healthcare, housing, education, etc.”)</a:t>
            </a:r>
            <a:endParaRPr/>
          </a:p>
          <a:p>
            <a:pPr indent="-317182" lvl="0" marL="457200" rtl="0" algn="l">
              <a:spcBef>
                <a:spcPts val="0"/>
              </a:spcBef>
              <a:spcAft>
                <a:spcPts val="0"/>
              </a:spcAft>
              <a:buSzPct val="100000"/>
              <a:buChar char="●"/>
            </a:pPr>
            <a:r>
              <a:rPr b="1" lang="en"/>
              <a:t>Goal #1</a:t>
            </a:r>
            <a:r>
              <a:rPr lang="en"/>
              <a:t>: Assimilate into American Society and “civilize Indians”</a:t>
            </a:r>
            <a:endParaRPr/>
          </a:p>
          <a:p>
            <a:pPr indent="-317182" lvl="0" marL="457200" rtl="0" algn="l">
              <a:spcBef>
                <a:spcPts val="0"/>
              </a:spcBef>
              <a:spcAft>
                <a:spcPts val="0"/>
              </a:spcAft>
              <a:buSzPct val="100000"/>
              <a:buChar char="●"/>
            </a:pPr>
            <a:r>
              <a:rPr b="1" lang="en"/>
              <a:t>Goal #2</a:t>
            </a:r>
            <a:r>
              <a:rPr lang="en"/>
              <a:t>: Break up the Tribal Nations’ ownership of land</a:t>
            </a:r>
            <a:endParaRPr/>
          </a:p>
          <a:p>
            <a:pPr indent="-297497" lvl="1" marL="914400" rtl="0" algn="l">
              <a:spcBef>
                <a:spcPts val="0"/>
              </a:spcBef>
              <a:spcAft>
                <a:spcPts val="0"/>
              </a:spcAft>
              <a:buSzPct val="100000"/>
              <a:buChar char="○"/>
            </a:pPr>
            <a:r>
              <a:rPr lang="en"/>
              <a:t>Opening the land to the sold to settlers</a:t>
            </a:r>
            <a:endParaRPr/>
          </a:p>
          <a:p>
            <a:pPr indent="-297497" lvl="1" marL="914400" rtl="0" algn="l">
              <a:spcBef>
                <a:spcPts val="0"/>
              </a:spcBef>
              <a:spcAft>
                <a:spcPts val="0"/>
              </a:spcAft>
              <a:buSzPct val="100000"/>
              <a:buChar char="○"/>
            </a:pPr>
            <a:r>
              <a:rPr lang="en"/>
              <a:t>Eliminates the need to uphold the promises within treaties</a:t>
            </a:r>
            <a:endParaRPr/>
          </a:p>
          <a:p>
            <a:pPr indent="0" lvl="0" marL="0" rtl="0" algn="l">
              <a:spcBef>
                <a:spcPts val="1200"/>
              </a:spcBef>
              <a:spcAft>
                <a:spcPts val="0"/>
              </a:spcAft>
              <a:buNone/>
            </a:pPr>
            <a:r>
              <a:rPr i="1" lang="en"/>
              <a:t>“Kill the Indian, and Save the Man”</a:t>
            </a:r>
            <a:endParaRPr i="1"/>
          </a:p>
          <a:p>
            <a:pPr indent="0" lvl="0" marL="914400" rtl="0" algn="l">
              <a:spcBef>
                <a:spcPts val="1200"/>
              </a:spcBef>
              <a:spcAft>
                <a:spcPts val="0"/>
              </a:spcAft>
              <a:buNone/>
            </a:pPr>
            <a:r>
              <a:rPr lang="en"/>
              <a:t>-Capt. Richard H. Pratt on the Education of Native Americans</a:t>
            </a:r>
            <a:endParaRPr/>
          </a:p>
          <a:p>
            <a:pPr indent="457200" lvl="0" marL="0" rtl="0" algn="l">
              <a:spcBef>
                <a:spcPts val="1200"/>
              </a:spcBef>
              <a:spcAft>
                <a:spcPts val="1200"/>
              </a:spcAft>
              <a:buNone/>
            </a:pPr>
            <a:r>
              <a:rPr lang="en"/>
              <a:t>Q: How would this affect the identity of Native Peoples?</a:t>
            </a:r>
            <a:endParaRPr/>
          </a:p>
        </p:txBody>
      </p:sp>
      <p:sp>
        <p:nvSpPr>
          <p:cNvPr id="147" name="Google Shape;147;p25"/>
          <p:cNvSpPr/>
          <p:nvPr/>
        </p:nvSpPr>
        <p:spPr>
          <a:xfrm>
            <a:off x="547975" y="4477275"/>
            <a:ext cx="322200" cy="312000"/>
          </a:xfrm>
          <a:prstGeom prst="star4">
            <a:avLst>
              <a:gd fmla="val 12500" name="adj"/>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148" name="Google Shape;148;p25"/>
          <p:cNvPicPr preferRelativeResize="0"/>
          <p:nvPr/>
        </p:nvPicPr>
        <p:blipFill>
          <a:blip r:embed="rId3">
            <a:alphaModFix/>
          </a:blip>
          <a:stretch>
            <a:fillRect/>
          </a:stretch>
        </p:blipFill>
        <p:spPr>
          <a:xfrm>
            <a:off x="6499725" y="3502825"/>
            <a:ext cx="2256375" cy="1489200"/>
          </a:xfrm>
          <a:prstGeom prst="rect">
            <a:avLst/>
          </a:prstGeom>
          <a:noFill/>
          <a:ln cap="flat" cmpd="sng" w="38100">
            <a:solidFill>
              <a:schemeClr val="accent2"/>
            </a:solidFill>
            <a:prstDash val="solid"/>
            <a:round/>
            <a:headEnd len="sm" w="sm" type="none"/>
            <a:tailEnd len="sm" w="sm" type="none"/>
          </a:ln>
        </p:spPr>
      </p:pic>
      <p:pic>
        <p:nvPicPr>
          <p:cNvPr id="149" name="Google Shape;149;p25"/>
          <p:cNvPicPr preferRelativeResize="0"/>
          <p:nvPr/>
        </p:nvPicPr>
        <p:blipFill>
          <a:blip r:embed="rId4">
            <a:alphaModFix/>
          </a:blip>
          <a:stretch>
            <a:fillRect/>
          </a:stretch>
        </p:blipFill>
        <p:spPr>
          <a:xfrm>
            <a:off x="6259750" y="1296525"/>
            <a:ext cx="2736315" cy="2053900"/>
          </a:xfrm>
          <a:prstGeom prst="rect">
            <a:avLst/>
          </a:prstGeom>
          <a:noFill/>
          <a:ln cap="flat" cmpd="sng" w="38100">
            <a:solidFill>
              <a:schemeClr val="accent2"/>
            </a:solidFill>
            <a:prstDash val="solid"/>
            <a:round/>
            <a:headEnd len="sm" w="sm" type="none"/>
            <a:tailEnd len="sm" w="sm" type="none"/>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3" name="Shape 153"/>
        <p:cNvGrpSpPr/>
        <p:nvPr/>
      </p:nvGrpSpPr>
      <p:grpSpPr>
        <a:xfrm>
          <a:off x="0" y="0"/>
          <a:ext cx="0" cy="0"/>
          <a:chOff x="0" y="0"/>
          <a:chExt cx="0" cy="0"/>
        </a:xfrm>
      </p:grpSpPr>
      <p:sp>
        <p:nvSpPr>
          <p:cNvPr id="154" name="Google Shape;154;p26"/>
          <p:cNvSpPr txBox="1"/>
          <p:nvPr>
            <p:ph type="title"/>
          </p:nvPr>
        </p:nvSpPr>
        <p:spPr>
          <a:xfrm>
            <a:off x="387900" y="458025"/>
            <a:ext cx="8368200" cy="686100"/>
          </a:xfrm>
          <a:prstGeom prst="rect">
            <a:avLst/>
          </a:prstGeom>
        </p:spPr>
        <p:txBody>
          <a:bodyPr anchorCtr="0" anchor="b" bIns="91425" lIns="91425" spcFirstLastPara="1" rIns="91425" wrap="square" tIns="91425">
            <a:normAutofit/>
          </a:bodyPr>
          <a:lstStyle/>
          <a:p>
            <a:pPr indent="0" lvl="0" marL="0" rtl="0" algn="l">
              <a:spcBef>
                <a:spcPts val="0"/>
              </a:spcBef>
              <a:spcAft>
                <a:spcPts val="0"/>
              </a:spcAft>
              <a:buNone/>
            </a:pPr>
            <a:r>
              <a:rPr lang="en"/>
              <a:t>Comprehend &amp; Reflect</a:t>
            </a:r>
            <a:endParaRPr/>
          </a:p>
        </p:txBody>
      </p:sp>
      <p:sp>
        <p:nvSpPr>
          <p:cNvPr id="155" name="Google Shape;155;p26"/>
          <p:cNvSpPr txBox="1"/>
          <p:nvPr>
            <p:ph idx="1" type="body"/>
          </p:nvPr>
        </p:nvSpPr>
        <p:spPr>
          <a:xfrm>
            <a:off x="387900" y="1489824"/>
            <a:ext cx="8368200" cy="30789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b="1" lang="en"/>
              <a:t>1</a:t>
            </a:r>
            <a:r>
              <a:rPr b="1" lang="en"/>
              <a:t>. What were the two goals of the Dawes General Allotment Act?</a:t>
            </a:r>
            <a:endParaRPr b="1"/>
          </a:p>
          <a:p>
            <a:pPr indent="0" lvl="0" marL="0" rtl="0" algn="l">
              <a:spcBef>
                <a:spcPts val="1200"/>
              </a:spcBef>
              <a:spcAft>
                <a:spcPts val="0"/>
              </a:spcAft>
              <a:buNone/>
            </a:pPr>
            <a:r>
              <a:t/>
            </a:r>
            <a:endParaRPr b="1"/>
          </a:p>
          <a:p>
            <a:pPr indent="0" lvl="0" marL="0" rtl="0" algn="l">
              <a:spcBef>
                <a:spcPts val="1200"/>
              </a:spcBef>
              <a:spcAft>
                <a:spcPts val="0"/>
              </a:spcAft>
              <a:buNone/>
            </a:pPr>
            <a:r>
              <a:rPr b="1" lang="en"/>
              <a:t>2. Look at the quote below. How does this quote make you feel?</a:t>
            </a:r>
            <a:endParaRPr b="1"/>
          </a:p>
          <a:p>
            <a:pPr indent="0" lvl="0" marL="0" rtl="0" algn="ctr">
              <a:spcBef>
                <a:spcPts val="1200"/>
              </a:spcBef>
              <a:spcAft>
                <a:spcPts val="0"/>
              </a:spcAft>
              <a:buNone/>
            </a:pPr>
            <a:r>
              <a:t/>
            </a:r>
            <a:endParaRPr/>
          </a:p>
          <a:p>
            <a:pPr indent="0" lvl="0" marL="0" rtl="0" algn="ctr">
              <a:spcBef>
                <a:spcPts val="1200"/>
              </a:spcBef>
              <a:spcAft>
                <a:spcPts val="0"/>
              </a:spcAft>
              <a:buNone/>
            </a:pPr>
            <a:r>
              <a:rPr lang="en"/>
              <a:t>“</a:t>
            </a:r>
            <a:r>
              <a:rPr i="1" lang="en"/>
              <a:t>Kill the Indian, and Save the Man</a:t>
            </a:r>
            <a:r>
              <a:rPr lang="en"/>
              <a:t>”</a:t>
            </a:r>
            <a:endParaRPr/>
          </a:p>
          <a:p>
            <a:pPr indent="0" lvl="0" marL="0" rtl="0" algn="ctr">
              <a:spcBef>
                <a:spcPts val="1200"/>
              </a:spcBef>
              <a:spcAft>
                <a:spcPts val="1200"/>
              </a:spcAft>
              <a:buNone/>
            </a:pPr>
            <a:r>
              <a:rPr lang="en" sz="1300"/>
              <a:t>-Capt. Richard H. Pratt on the Education of Native Americans</a:t>
            </a:r>
            <a:endParaRPr sz="1300"/>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9" name="Shape 159"/>
        <p:cNvGrpSpPr/>
        <p:nvPr/>
      </p:nvGrpSpPr>
      <p:grpSpPr>
        <a:xfrm>
          <a:off x="0" y="0"/>
          <a:ext cx="0" cy="0"/>
          <a:chOff x="0" y="0"/>
          <a:chExt cx="0" cy="0"/>
        </a:xfrm>
      </p:grpSpPr>
      <p:sp>
        <p:nvSpPr>
          <p:cNvPr id="160" name="Google Shape;160;p27"/>
          <p:cNvSpPr txBox="1"/>
          <p:nvPr>
            <p:ph type="title"/>
          </p:nvPr>
        </p:nvSpPr>
        <p:spPr>
          <a:xfrm>
            <a:off x="387900" y="458025"/>
            <a:ext cx="8368200" cy="686100"/>
          </a:xfrm>
          <a:prstGeom prst="rect">
            <a:avLst/>
          </a:prstGeom>
        </p:spPr>
        <p:txBody>
          <a:bodyPr anchorCtr="0" anchor="b" bIns="91425" lIns="91425" spcFirstLastPara="1" rIns="91425" wrap="square" tIns="91425">
            <a:normAutofit/>
          </a:bodyPr>
          <a:lstStyle/>
          <a:p>
            <a:pPr indent="0" lvl="0" marL="0" rtl="0" algn="l">
              <a:spcBef>
                <a:spcPts val="0"/>
              </a:spcBef>
              <a:spcAft>
                <a:spcPts val="0"/>
              </a:spcAft>
              <a:buNone/>
            </a:pPr>
            <a:r>
              <a:rPr lang="en"/>
              <a:t>1934-1940s: Indian Reorganization Era</a:t>
            </a:r>
            <a:endParaRPr/>
          </a:p>
        </p:txBody>
      </p:sp>
      <p:sp>
        <p:nvSpPr>
          <p:cNvPr id="161" name="Google Shape;161;p27"/>
          <p:cNvSpPr txBox="1"/>
          <p:nvPr>
            <p:ph idx="1" type="body"/>
          </p:nvPr>
        </p:nvSpPr>
        <p:spPr>
          <a:xfrm>
            <a:off x="387900" y="1489825"/>
            <a:ext cx="4184100" cy="3454500"/>
          </a:xfrm>
          <a:prstGeom prst="rect">
            <a:avLst/>
          </a:prstGeom>
        </p:spPr>
        <p:txBody>
          <a:bodyPr anchorCtr="0" anchor="t" bIns="91425" lIns="91425" spcFirstLastPara="1" rIns="91425" wrap="square" tIns="91425">
            <a:normAutofit fontScale="92500" lnSpcReduction="20000"/>
          </a:bodyPr>
          <a:lstStyle/>
          <a:p>
            <a:pPr indent="0" lvl="0" marL="0" rtl="0" algn="l">
              <a:spcBef>
                <a:spcPts val="0"/>
              </a:spcBef>
              <a:spcAft>
                <a:spcPts val="0"/>
              </a:spcAft>
              <a:buNone/>
            </a:pPr>
            <a:r>
              <a:rPr b="1" lang="en" u="sng"/>
              <a:t>Roosevelt’s New Deal</a:t>
            </a:r>
            <a:r>
              <a:rPr lang="en"/>
              <a:t>: The Indian Reorganization Act (IRA) was passed</a:t>
            </a:r>
            <a:endParaRPr/>
          </a:p>
          <a:p>
            <a:pPr indent="-334327" lvl="0" marL="457200" rtl="0" algn="l">
              <a:spcBef>
                <a:spcPts val="1200"/>
              </a:spcBef>
              <a:spcAft>
                <a:spcPts val="0"/>
              </a:spcAft>
              <a:buSzPct val="100000"/>
              <a:buChar char="●"/>
            </a:pPr>
            <a:r>
              <a:rPr lang="en"/>
              <a:t>Congress and the Executive Branch support Tribal Governments and Sovereignty</a:t>
            </a:r>
            <a:endParaRPr/>
          </a:p>
          <a:p>
            <a:pPr indent="-334327" lvl="0" marL="457200" rtl="0" algn="l">
              <a:spcBef>
                <a:spcPts val="0"/>
              </a:spcBef>
              <a:spcAft>
                <a:spcPts val="0"/>
              </a:spcAft>
              <a:buSzPct val="100000"/>
              <a:buChar char="●"/>
            </a:pPr>
            <a:r>
              <a:rPr lang="en"/>
              <a:t>The IRA forced Tribal governments to organize themselves under constitutions (you need to look like “us” if we are going to work with you)</a:t>
            </a:r>
            <a:endParaRPr/>
          </a:p>
          <a:p>
            <a:pPr indent="0" lvl="0" marL="0" rtl="0" algn="l">
              <a:spcBef>
                <a:spcPts val="1200"/>
              </a:spcBef>
              <a:spcAft>
                <a:spcPts val="1200"/>
              </a:spcAft>
              <a:buNone/>
            </a:pPr>
            <a:r>
              <a:rPr lang="en"/>
              <a:t>Q: How could this affect the cultural structures and practices that had been in place for thousands of years?</a:t>
            </a:r>
            <a:endParaRPr/>
          </a:p>
        </p:txBody>
      </p:sp>
      <p:sp>
        <p:nvSpPr>
          <p:cNvPr id="162" name="Google Shape;162;p27"/>
          <p:cNvSpPr/>
          <p:nvPr/>
        </p:nvSpPr>
        <p:spPr>
          <a:xfrm>
            <a:off x="65700" y="4022800"/>
            <a:ext cx="322200" cy="312000"/>
          </a:xfrm>
          <a:prstGeom prst="star4">
            <a:avLst>
              <a:gd fmla="val 12500" name="adj"/>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163" name="Google Shape;163;p27"/>
          <p:cNvPicPr preferRelativeResize="0"/>
          <p:nvPr/>
        </p:nvPicPr>
        <p:blipFill>
          <a:blip r:embed="rId3">
            <a:alphaModFix/>
          </a:blip>
          <a:stretch>
            <a:fillRect/>
          </a:stretch>
        </p:blipFill>
        <p:spPr>
          <a:xfrm>
            <a:off x="4932200" y="1613500"/>
            <a:ext cx="3909925" cy="2721300"/>
          </a:xfrm>
          <a:prstGeom prst="rect">
            <a:avLst/>
          </a:prstGeom>
          <a:noFill/>
          <a:ln cap="flat" cmpd="sng" w="38100">
            <a:solidFill>
              <a:schemeClr val="accent2"/>
            </a:solidFill>
            <a:prstDash val="solid"/>
            <a:round/>
            <a:headEnd len="sm" w="sm" type="none"/>
            <a:tailEnd len="sm" w="sm" type="none"/>
          </a:ln>
        </p:spPr>
      </p:pic>
      <p:sp>
        <p:nvSpPr>
          <p:cNvPr id="164" name="Google Shape;164;p27"/>
          <p:cNvSpPr txBox="1"/>
          <p:nvPr/>
        </p:nvSpPr>
        <p:spPr>
          <a:xfrm>
            <a:off x="4912863" y="4334800"/>
            <a:ext cx="3948600" cy="4311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800">
                <a:solidFill>
                  <a:schemeClr val="dk1"/>
                </a:solidFill>
                <a:latin typeface="Roboto"/>
                <a:ea typeface="Roboto"/>
                <a:cs typeface="Roboto"/>
                <a:sym typeface="Roboto"/>
              </a:rPr>
              <a:t>John Collier in a 1934 meeting with South Dakota Blackfoot Indian chiefs to discuss the Indian Reorganization Act (IRA)</a:t>
            </a:r>
            <a:endParaRPr sz="800">
              <a:solidFill>
                <a:schemeClr val="dk1"/>
              </a:solidFill>
              <a:latin typeface="Roboto"/>
              <a:ea typeface="Roboto"/>
              <a:cs typeface="Roboto"/>
              <a:sym typeface="Roboto"/>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8" name="Shape 168"/>
        <p:cNvGrpSpPr/>
        <p:nvPr/>
      </p:nvGrpSpPr>
      <p:grpSpPr>
        <a:xfrm>
          <a:off x="0" y="0"/>
          <a:ext cx="0" cy="0"/>
          <a:chOff x="0" y="0"/>
          <a:chExt cx="0" cy="0"/>
        </a:xfrm>
      </p:grpSpPr>
      <p:sp>
        <p:nvSpPr>
          <p:cNvPr id="169" name="Google Shape;169;p28"/>
          <p:cNvSpPr txBox="1"/>
          <p:nvPr>
            <p:ph type="title"/>
          </p:nvPr>
        </p:nvSpPr>
        <p:spPr>
          <a:xfrm>
            <a:off x="387900" y="458025"/>
            <a:ext cx="8368200" cy="686100"/>
          </a:xfrm>
          <a:prstGeom prst="rect">
            <a:avLst/>
          </a:prstGeom>
        </p:spPr>
        <p:txBody>
          <a:bodyPr anchorCtr="0" anchor="b" bIns="91425" lIns="91425" spcFirstLastPara="1" rIns="91425" wrap="square" tIns="91425">
            <a:normAutofit/>
          </a:bodyPr>
          <a:lstStyle/>
          <a:p>
            <a:pPr indent="0" lvl="0" marL="0" rtl="0" algn="l">
              <a:spcBef>
                <a:spcPts val="0"/>
              </a:spcBef>
              <a:spcAft>
                <a:spcPts val="0"/>
              </a:spcAft>
              <a:buNone/>
            </a:pPr>
            <a:r>
              <a:rPr lang="en"/>
              <a:t>Comprehend &amp; Reflect</a:t>
            </a:r>
            <a:endParaRPr/>
          </a:p>
        </p:txBody>
      </p:sp>
      <p:sp>
        <p:nvSpPr>
          <p:cNvPr id="170" name="Google Shape;170;p28"/>
          <p:cNvSpPr txBox="1"/>
          <p:nvPr>
            <p:ph idx="1" type="body"/>
          </p:nvPr>
        </p:nvSpPr>
        <p:spPr>
          <a:xfrm>
            <a:off x="387900" y="1489824"/>
            <a:ext cx="8368200" cy="30789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b="1" lang="en"/>
              <a:t>1. The Indian Reorganization Act forced Tribal governments to organize themselves under __________________________________________</a:t>
            </a:r>
            <a:endParaRPr b="1"/>
          </a:p>
          <a:p>
            <a:pPr indent="0" lvl="0" marL="0" rtl="0" algn="l">
              <a:spcBef>
                <a:spcPts val="1200"/>
              </a:spcBef>
              <a:spcAft>
                <a:spcPts val="0"/>
              </a:spcAft>
              <a:buNone/>
            </a:pPr>
            <a:r>
              <a:t/>
            </a:r>
            <a:endParaRPr b="1"/>
          </a:p>
          <a:p>
            <a:pPr indent="0" lvl="0" marL="0" rtl="0" algn="l">
              <a:spcBef>
                <a:spcPts val="1200"/>
              </a:spcBef>
              <a:spcAft>
                <a:spcPts val="1200"/>
              </a:spcAft>
              <a:buNone/>
            </a:pPr>
            <a:r>
              <a:rPr b="1" lang="en"/>
              <a:t>2. What was the purpose of this forced organization?</a:t>
            </a:r>
            <a:endParaRPr b="1"/>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4" name="Shape 174"/>
        <p:cNvGrpSpPr/>
        <p:nvPr/>
      </p:nvGrpSpPr>
      <p:grpSpPr>
        <a:xfrm>
          <a:off x="0" y="0"/>
          <a:ext cx="0" cy="0"/>
          <a:chOff x="0" y="0"/>
          <a:chExt cx="0" cy="0"/>
        </a:xfrm>
      </p:grpSpPr>
      <p:pic>
        <p:nvPicPr>
          <p:cNvPr id="175" name="Google Shape;175;p29"/>
          <p:cNvPicPr preferRelativeResize="0"/>
          <p:nvPr/>
        </p:nvPicPr>
        <p:blipFill rotWithShape="1">
          <a:blip r:embed="rId3">
            <a:alphaModFix amt="15000"/>
          </a:blip>
          <a:srcRect b="72768" l="0" r="0" t="17871"/>
          <a:stretch/>
        </p:blipFill>
        <p:spPr>
          <a:xfrm>
            <a:off x="0" y="0"/>
            <a:ext cx="9144000" cy="1203625"/>
          </a:xfrm>
          <a:prstGeom prst="rect">
            <a:avLst/>
          </a:prstGeom>
          <a:noFill/>
          <a:ln>
            <a:noFill/>
          </a:ln>
        </p:spPr>
      </p:pic>
      <p:sp>
        <p:nvSpPr>
          <p:cNvPr id="176" name="Google Shape;176;p29"/>
          <p:cNvSpPr txBox="1"/>
          <p:nvPr>
            <p:ph type="title"/>
          </p:nvPr>
        </p:nvSpPr>
        <p:spPr>
          <a:xfrm>
            <a:off x="387900" y="458025"/>
            <a:ext cx="8368200" cy="686100"/>
          </a:xfrm>
          <a:prstGeom prst="rect">
            <a:avLst/>
          </a:prstGeom>
        </p:spPr>
        <p:txBody>
          <a:bodyPr anchorCtr="0" anchor="b" bIns="91425" lIns="91425" spcFirstLastPara="1" rIns="91425" wrap="square" tIns="91425">
            <a:normAutofit/>
          </a:bodyPr>
          <a:lstStyle/>
          <a:p>
            <a:pPr indent="0" lvl="0" marL="0" rtl="0" algn="l">
              <a:spcBef>
                <a:spcPts val="0"/>
              </a:spcBef>
              <a:spcAft>
                <a:spcPts val="0"/>
              </a:spcAft>
              <a:buNone/>
            </a:pPr>
            <a:r>
              <a:rPr lang="en"/>
              <a:t>1940-1961: Termination Era</a:t>
            </a:r>
            <a:endParaRPr/>
          </a:p>
        </p:txBody>
      </p:sp>
      <p:sp>
        <p:nvSpPr>
          <p:cNvPr id="177" name="Google Shape;177;p29"/>
          <p:cNvSpPr txBox="1"/>
          <p:nvPr>
            <p:ph idx="1" type="body"/>
          </p:nvPr>
        </p:nvSpPr>
        <p:spPr>
          <a:xfrm>
            <a:off x="387900" y="1489824"/>
            <a:ext cx="8368200" cy="30789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The United States Government terminates the legal relationship with 109 Tribal Nations</a:t>
            </a:r>
            <a:endParaRPr/>
          </a:p>
          <a:p>
            <a:pPr indent="0" lvl="0" marL="0" rtl="0" algn="l">
              <a:spcBef>
                <a:spcPts val="1200"/>
              </a:spcBef>
              <a:spcAft>
                <a:spcPts val="0"/>
              </a:spcAft>
              <a:buNone/>
            </a:pPr>
            <a:r>
              <a:rPr b="1" lang="en" u="sng"/>
              <a:t>Results</a:t>
            </a:r>
            <a:endParaRPr b="1" u="sng"/>
          </a:p>
          <a:p>
            <a:pPr indent="-342900" lvl="0" marL="457200" rtl="0" algn="l">
              <a:spcBef>
                <a:spcPts val="1200"/>
              </a:spcBef>
              <a:spcAft>
                <a:spcPts val="0"/>
              </a:spcAft>
              <a:buSzPts val="1800"/>
              <a:buChar char="●"/>
            </a:pPr>
            <a:r>
              <a:rPr lang="en"/>
              <a:t>loss of Federal benefits </a:t>
            </a:r>
            <a:endParaRPr/>
          </a:p>
          <a:p>
            <a:pPr indent="-342900" lvl="0" marL="457200" rtl="0" algn="l">
              <a:spcBef>
                <a:spcPts val="0"/>
              </a:spcBef>
              <a:spcAft>
                <a:spcPts val="0"/>
              </a:spcAft>
              <a:buSzPts val="1800"/>
              <a:buChar char="●"/>
            </a:pPr>
            <a:r>
              <a:rPr lang="en"/>
              <a:t>l</a:t>
            </a:r>
            <a:r>
              <a:rPr lang="en"/>
              <a:t>oss of 1.3 million acres of Tribal land</a:t>
            </a:r>
            <a:endParaRPr/>
          </a:p>
          <a:p>
            <a:pPr indent="-342900" lvl="0" marL="457200" rtl="0" algn="l">
              <a:spcBef>
                <a:spcPts val="0"/>
              </a:spcBef>
              <a:spcAft>
                <a:spcPts val="0"/>
              </a:spcAft>
              <a:buSzPts val="1800"/>
              <a:buChar char="●"/>
            </a:pPr>
            <a:r>
              <a:rPr lang="en"/>
              <a:t>r</a:t>
            </a:r>
            <a:r>
              <a:rPr lang="en"/>
              <a:t>elocation of many Tribal </a:t>
            </a:r>
            <a:r>
              <a:rPr lang="en"/>
              <a:t>Nations’</a:t>
            </a:r>
            <a:r>
              <a:rPr lang="en"/>
              <a:t> people from reservations to cities</a:t>
            </a:r>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1" name="Shape 181"/>
        <p:cNvGrpSpPr/>
        <p:nvPr/>
      </p:nvGrpSpPr>
      <p:grpSpPr>
        <a:xfrm>
          <a:off x="0" y="0"/>
          <a:ext cx="0" cy="0"/>
          <a:chOff x="0" y="0"/>
          <a:chExt cx="0" cy="0"/>
        </a:xfrm>
      </p:grpSpPr>
      <p:sp>
        <p:nvSpPr>
          <p:cNvPr id="182" name="Google Shape;182;p30"/>
          <p:cNvSpPr txBox="1"/>
          <p:nvPr>
            <p:ph type="title"/>
          </p:nvPr>
        </p:nvSpPr>
        <p:spPr>
          <a:xfrm>
            <a:off x="387900" y="458025"/>
            <a:ext cx="8368200" cy="686100"/>
          </a:xfrm>
          <a:prstGeom prst="rect">
            <a:avLst/>
          </a:prstGeom>
        </p:spPr>
        <p:txBody>
          <a:bodyPr anchorCtr="0" anchor="b" bIns="91425" lIns="91425" spcFirstLastPara="1" rIns="91425" wrap="square" tIns="91425">
            <a:normAutofit/>
          </a:bodyPr>
          <a:lstStyle/>
          <a:p>
            <a:pPr indent="0" lvl="0" marL="0" rtl="0" algn="l">
              <a:spcBef>
                <a:spcPts val="0"/>
              </a:spcBef>
              <a:spcAft>
                <a:spcPts val="0"/>
              </a:spcAft>
              <a:buNone/>
            </a:pPr>
            <a:r>
              <a:rPr lang="en"/>
              <a:t>Comprehend &amp; Reflect</a:t>
            </a:r>
            <a:endParaRPr/>
          </a:p>
        </p:txBody>
      </p:sp>
      <p:sp>
        <p:nvSpPr>
          <p:cNvPr id="183" name="Google Shape;183;p30"/>
          <p:cNvSpPr txBox="1"/>
          <p:nvPr>
            <p:ph idx="1" type="body"/>
          </p:nvPr>
        </p:nvSpPr>
        <p:spPr>
          <a:xfrm>
            <a:off x="387900" y="1489824"/>
            <a:ext cx="8368200" cy="3078900"/>
          </a:xfrm>
          <a:prstGeom prst="rect">
            <a:avLst/>
          </a:prstGeom>
        </p:spPr>
        <p:txBody>
          <a:bodyPr anchorCtr="0" anchor="t" bIns="91425" lIns="91425" spcFirstLastPara="1" rIns="91425" wrap="square" tIns="91425">
            <a:normAutofit lnSpcReduction="20000"/>
          </a:bodyPr>
          <a:lstStyle/>
          <a:p>
            <a:pPr indent="0" lvl="0" marL="0" rtl="0" algn="l">
              <a:spcBef>
                <a:spcPts val="0"/>
              </a:spcBef>
              <a:spcAft>
                <a:spcPts val="0"/>
              </a:spcAft>
              <a:buNone/>
            </a:pPr>
            <a:r>
              <a:rPr b="1" lang="en"/>
              <a:t>1. What were the results of the termination of legal status for the Native Nations? (circle all that apply)</a:t>
            </a:r>
            <a:endParaRPr b="1"/>
          </a:p>
          <a:p>
            <a:pPr indent="-342900" lvl="0" marL="457200" rtl="0" algn="l">
              <a:spcBef>
                <a:spcPts val="1200"/>
              </a:spcBef>
              <a:spcAft>
                <a:spcPts val="0"/>
              </a:spcAft>
              <a:buSzPts val="1800"/>
              <a:buAutoNum type="alphaUcPeriod"/>
            </a:pPr>
            <a:r>
              <a:rPr b="1" lang="en"/>
              <a:t>loss of federal benefits</a:t>
            </a:r>
            <a:endParaRPr b="1"/>
          </a:p>
          <a:p>
            <a:pPr indent="-342900" lvl="0" marL="457200" rtl="0" algn="l">
              <a:spcBef>
                <a:spcPts val="0"/>
              </a:spcBef>
              <a:spcAft>
                <a:spcPts val="0"/>
              </a:spcAft>
              <a:buSzPts val="1800"/>
              <a:buAutoNum type="alphaUcPeriod"/>
            </a:pPr>
            <a:r>
              <a:rPr b="1" lang="en"/>
              <a:t>loss of 1.3 million acres of Tribal land</a:t>
            </a:r>
            <a:endParaRPr b="1"/>
          </a:p>
          <a:p>
            <a:pPr indent="-342900" lvl="0" marL="457200" rtl="0" algn="l">
              <a:spcBef>
                <a:spcPts val="0"/>
              </a:spcBef>
              <a:spcAft>
                <a:spcPts val="0"/>
              </a:spcAft>
              <a:buSzPts val="1800"/>
              <a:buAutoNum type="alphaUcPeriod"/>
            </a:pPr>
            <a:r>
              <a:rPr b="1" lang="en"/>
              <a:t>loss of trust in the United States government</a:t>
            </a:r>
            <a:endParaRPr b="1"/>
          </a:p>
          <a:p>
            <a:pPr indent="-342900" lvl="0" marL="457200" rtl="0" algn="l">
              <a:spcBef>
                <a:spcPts val="0"/>
              </a:spcBef>
              <a:spcAft>
                <a:spcPts val="0"/>
              </a:spcAft>
              <a:buSzPts val="1800"/>
              <a:buAutoNum type="alphaUcPeriod"/>
            </a:pPr>
            <a:r>
              <a:rPr b="1" lang="en"/>
              <a:t>loss of identity and culture</a:t>
            </a:r>
            <a:endParaRPr b="1"/>
          </a:p>
          <a:p>
            <a:pPr indent="-342900" lvl="0" marL="457200" rtl="0" algn="l">
              <a:spcBef>
                <a:spcPts val="0"/>
              </a:spcBef>
              <a:spcAft>
                <a:spcPts val="0"/>
              </a:spcAft>
              <a:buSzPts val="1800"/>
              <a:buAutoNum type="alphaUcPeriod"/>
            </a:pPr>
            <a:r>
              <a:rPr b="1" lang="en"/>
              <a:t>relocation of many Tribal Nations’ people from reservations to cities</a:t>
            </a:r>
            <a:endParaRPr b="1"/>
          </a:p>
          <a:p>
            <a:pPr indent="0" lvl="0" marL="0" rtl="0" algn="l">
              <a:spcBef>
                <a:spcPts val="1200"/>
              </a:spcBef>
              <a:spcAft>
                <a:spcPts val="0"/>
              </a:spcAft>
              <a:buNone/>
            </a:pPr>
            <a:r>
              <a:t/>
            </a:r>
            <a:endParaRPr/>
          </a:p>
          <a:p>
            <a:pPr indent="0" lvl="0" marL="0" rtl="0" algn="l">
              <a:spcBef>
                <a:spcPts val="1200"/>
              </a:spcBef>
              <a:spcAft>
                <a:spcPts val="1200"/>
              </a:spcAft>
              <a:buNone/>
            </a:pPr>
            <a:r>
              <a:t/>
            </a:r>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7" name="Shape 187"/>
        <p:cNvGrpSpPr/>
        <p:nvPr/>
      </p:nvGrpSpPr>
      <p:grpSpPr>
        <a:xfrm>
          <a:off x="0" y="0"/>
          <a:ext cx="0" cy="0"/>
          <a:chOff x="0" y="0"/>
          <a:chExt cx="0" cy="0"/>
        </a:xfrm>
      </p:grpSpPr>
      <p:sp>
        <p:nvSpPr>
          <p:cNvPr id="188" name="Google Shape;188;p31"/>
          <p:cNvSpPr txBox="1"/>
          <p:nvPr>
            <p:ph type="title"/>
          </p:nvPr>
        </p:nvSpPr>
        <p:spPr>
          <a:xfrm>
            <a:off x="387900" y="458025"/>
            <a:ext cx="8368200" cy="686100"/>
          </a:xfrm>
          <a:prstGeom prst="rect">
            <a:avLst/>
          </a:prstGeom>
        </p:spPr>
        <p:txBody>
          <a:bodyPr anchorCtr="0" anchor="b" bIns="91425" lIns="91425" spcFirstLastPara="1" rIns="91425" wrap="square" tIns="91425">
            <a:normAutofit/>
          </a:bodyPr>
          <a:lstStyle/>
          <a:p>
            <a:pPr indent="0" lvl="0" marL="0" rtl="0" algn="l">
              <a:spcBef>
                <a:spcPts val="0"/>
              </a:spcBef>
              <a:spcAft>
                <a:spcPts val="0"/>
              </a:spcAft>
              <a:buNone/>
            </a:pPr>
            <a:r>
              <a:rPr lang="en"/>
              <a:t>1961-PRESENT: Self-Determination Era</a:t>
            </a:r>
            <a:endParaRPr/>
          </a:p>
        </p:txBody>
      </p:sp>
      <p:sp>
        <p:nvSpPr>
          <p:cNvPr id="189" name="Google Shape;189;p31"/>
          <p:cNvSpPr txBox="1"/>
          <p:nvPr>
            <p:ph idx="1" type="body"/>
          </p:nvPr>
        </p:nvSpPr>
        <p:spPr>
          <a:xfrm>
            <a:off x="387900" y="1489825"/>
            <a:ext cx="4963500" cy="3359400"/>
          </a:xfrm>
          <a:prstGeom prst="rect">
            <a:avLst/>
          </a:prstGeom>
        </p:spPr>
        <p:txBody>
          <a:bodyPr anchorCtr="0" anchor="t" bIns="91425" lIns="91425" spcFirstLastPara="1" rIns="91425" wrap="square" tIns="91425">
            <a:normAutofit lnSpcReduction="20000"/>
          </a:bodyPr>
          <a:lstStyle/>
          <a:p>
            <a:pPr indent="0" lvl="0" marL="0" rtl="0" algn="l">
              <a:spcBef>
                <a:spcPts val="0"/>
              </a:spcBef>
              <a:spcAft>
                <a:spcPts val="0"/>
              </a:spcAft>
              <a:buNone/>
            </a:pPr>
            <a:r>
              <a:rPr b="1" lang="en" u="sng"/>
              <a:t>Kennedy Administration</a:t>
            </a:r>
            <a:r>
              <a:rPr lang="en"/>
              <a:t>: Refused to undertake new actions to terminate more Tribal Nations</a:t>
            </a:r>
            <a:endParaRPr/>
          </a:p>
          <a:p>
            <a:pPr indent="0" lvl="0" marL="0" rtl="0" algn="l">
              <a:spcBef>
                <a:spcPts val="1200"/>
              </a:spcBef>
              <a:spcAft>
                <a:spcPts val="0"/>
              </a:spcAft>
              <a:buNone/>
            </a:pPr>
            <a:r>
              <a:rPr b="1" lang="en" u="sng"/>
              <a:t>1970s &amp; 1980s</a:t>
            </a:r>
            <a:r>
              <a:rPr lang="en"/>
              <a:t>: Tribal Nations are restored</a:t>
            </a:r>
            <a:endParaRPr/>
          </a:p>
          <a:p>
            <a:pPr indent="0" lvl="0" marL="0" rtl="0" algn="l">
              <a:spcBef>
                <a:spcPts val="1200"/>
              </a:spcBef>
              <a:spcAft>
                <a:spcPts val="0"/>
              </a:spcAft>
              <a:buNone/>
            </a:pPr>
            <a:r>
              <a:rPr b="1" lang="en" u="sng"/>
              <a:t>Indian Self-Determination and Education Assistance Act of 1975</a:t>
            </a:r>
            <a:endParaRPr b="1" u="sng"/>
          </a:p>
          <a:p>
            <a:pPr indent="-342900" lvl="0" marL="457200" rtl="0" algn="l">
              <a:spcBef>
                <a:spcPts val="1200"/>
              </a:spcBef>
              <a:spcAft>
                <a:spcPts val="0"/>
              </a:spcAft>
              <a:buSzPts val="1800"/>
              <a:buChar char="●"/>
            </a:pPr>
            <a:r>
              <a:rPr lang="en"/>
              <a:t>Instituted fundamental changes</a:t>
            </a:r>
            <a:endParaRPr/>
          </a:p>
          <a:p>
            <a:pPr indent="-342900" lvl="0" marL="457200" rtl="0" algn="l">
              <a:spcBef>
                <a:spcPts val="0"/>
              </a:spcBef>
              <a:spcAft>
                <a:spcPts val="0"/>
              </a:spcAft>
              <a:buSzPts val="1800"/>
              <a:buChar char="●"/>
            </a:pPr>
            <a:r>
              <a:rPr lang="en"/>
              <a:t>Tribes are allowed to run their own government</a:t>
            </a:r>
            <a:endParaRPr/>
          </a:p>
          <a:p>
            <a:pPr indent="-342900" lvl="0" marL="457200" rtl="0" algn="l">
              <a:spcBef>
                <a:spcPts val="0"/>
              </a:spcBef>
              <a:spcAft>
                <a:spcPts val="0"/>
              </a:spcAft>
              <a:buSzPts val="1800"/>
              <a:buChar char="●"/>
            </a:pPr>
            <a:r>
              <a:rPr lang="en"/>
              <a:t>Contract their own services</a:t>
            </a:r>
            <a:endParaRPr/>
          </a:p>
          <a:p>
            <a:pPr indent="-342900" lvl="0" marL="457200" rtl="0" algn="l">
              <a:spcBef>
                <a:spcPts val="0"/>
              </a:spcBef>
              <a:spcAft>
                <a:spcPts val="0"/>
              </a:spcAft>
              <a:buSzPts val="1800"/>
              <a:buChar char="●"/>
            </a:pPr>
            <a:r>
              <a:rPr lang="en"/>
              <a:t>Govern their own people</a:t>
            </a:r>
            <a:endParaRPr/>
          </a:p>
        </p:txBody>
      </p:sp>
      <p:pic>
        <p:nvPicPr>
          <p:cNvPr id="190" name="Google Shape;190;p31"/>
          <p:cNvPicPr preferRelativeResize="0"/>
          <p:nvPr/>
        </p:nvPicPr>
        <p:blipFill>
          <a:blip r:embed="rId3">
            <a:alphaModFix/>
          </a:blip>
          <a:stretch>
            <a:fillRect/>
          </a:stretch>
        </p:blipFill>
        <p:spPr>
          <a:xfrm>
            <a:off x="5770400" y="1917775"/>
            <a:ext cx="2881801" cy="2001250"/>
          </a:xfrm>
          <a:prstGeom prst="rect">
            <a:avLst/>
          </a:prstGeom>
          <a:noFill/>
          <a:ln cap="flat" cmpd="sng" w="38100">
            <a:solidFill>
              <a:schemeClr val="accent2"/>
            </a:solidFill>
            <a:prstDash val="solid"/>
            <a:round/>
            <a:headEnd len="sm" w="sm" type="none"/>
            <a:tailEnd len="sm" w="sm" type="none"/>
          </a:ln>
        </p:spPr>
      </p:pic>
      <p:sp>
        <p:nvSpPr>
          <p:cNvPr id="191" name="Google Shape;191;p31"/>
          <p:cNvSpPr txBox="1"/>
          <p:nvPr/>
        </p:nvSpPr>
        <p:spPr>
          <a:xfrm>
            <a:off x="5770400" y="3953800"/>
            <a:ext cx="2881800" cy="5541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800">
                <a:solidFill>
                  <a:schemeClr val="dk1"/>
                </a:solidFill>
                <a:latin typeface="Roboto"/>
                <a:ea typeface="Roboto"/>
                <a:cs typeface="Roboto"/>
                <a:sym typeface="Roboto"/>
              </a:rPr>
              <a:t>Kathryn, Karen, and Frank Harrison, seated in the front row, testify for Congressional restoration of the Grand Ronde tribe.</a:t>
            </a:r>
            <a:endParaRPr sz="800">
              <a:solidFill>
                <a:schemeClr val="dk1"/>
              </a:solidFill>
              <a:latin typeface="Roboto"/>
              <a:ea typeface="Roboto"/>
              <a:cs typeface="Roboto"/>
              <a:sym typeface="Roboto"/>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7" name="Shape 67"/>
        <p:cNvGrpSpPr/>
        <p:nvPr/>
      </p:nvGrpSpPr>
      <p:grpSpPr>
        <a:xfrm>
          <a:off x="0" y="0"/>
          <a:ext cx="0" cy="0"/>
          <a:chOff x="0" y="0"/>
          <a:chExt cx="0" cy="0"/>
        </a:xfrm>
      </p:grpSpPr>
      <p:sp>
        <p:nvSpPr>
          <p:cNvPr id="68" name="Google Shape;68;p14"/>
          <p:cNvSpPr txBox="1"/>
          <p:nvPr>
            <p:ph type="ctrTitle"/>
          </p:nvPr>
        </p:nvSpPr>
        <p:spPr>
          <a:xfrm>
            <a:off x="1680302" y="1188925"/>
            <a:ext cx="5783400" cy="1457400"/>
          </a:xfrm>
          <a:prstGeom prst="rect">
            <a:avLst/>
          </a:prstGeom>
        </p:spPr>
        <p:txBody>
          <a:bodyPr anchorCtr="0" anchor="b" bIns="91425" lIns="91425" spcFirstLastPara="1" rIns="91425" wrap="square" tIns="91425">
            <a:normAutofit fontScale="90000"/>
          </a:bodyPr>
          <a:lstStyle/>
          <a:p>
            <a:pPr indent="0" lvl="0" marL="0" rtl="0" algn="ctr">
              <a:spcBef>
                <a:spcPts val="0"/>
              </a:spcBef>
              <a:spcAft>
                <a:spcPts val="0"/>
              </a:spcAft>
              <a:buNone/>
            </a:pPr>
            <a:r>
              <a:rPr lang="en"/>
              <a:t>Federal Indian Policy </a:t>
            </a:r>
            <a:endParaRPr/>
          </a:p>
          <a:p>
            <a:pPr indent="0" lvl="0" marL="0" rtl="0" algn="ctr">
              <a:spcBef>
                <a:spcPts val="0"/>
              </a:spcBef>
              <a:spcAft>
                <a:spcPts val="0"/>
              </a:spcAft>
              <a:buNone/>
            </a:pPr>
            <a:r>
              <a:rPr lang="en"/>
              <a:t>in the </a:t>
            </a:r>
            <a:endParaRPr/>
          </a:p>
          <a:p>
            <a:pPr indent="0" lvl="0" marL="0" rtl="0" algn="ctr">
              <a:spcBef>
                <a:spcPts val="0"/>
              </a:spcBef>
              <a:spcAft>
                <a:spcPts val="0"/>
              </a:spcAft>
              <a:buNone/>
            </a:pPr>
            <a:r>
              <a:rPr lang="en"/>
              <a:t>United States</a:t>
            </a:r>
            <a:endParaRPr/>
          </a:p>
        </p:txBody>
      </p:sp>
      <p:sp>
        <p:nvSpPr>
          <p:cNvPr id="69" name="Google Shape;69;p14"/>
          <p:cNvSpPr txBox="1"/>
          <p:nvPr>
            <p:ph idx="1" type="subTitle"/>
          </p:nvPr>
        </p:nvSpPr>
        <p:spPr>
          <a:xfrm>
            <a:off x="1680302" y="3049450"/>
            <a:ext cx="5783400" cy="909000"/>
          </a:xfrm>
          <a:prstGeom prst="rect">
            <a:avLst/>
          </a:prstGeom>
        </p:spPr>
        <p:txBody>
          <a:bodyPr anchorCtr="0" anchor="t" bIns="91425" lIns="91425" spcFirstLastPara="1" rIns="91425" wrap="square" tIns="91425">
            <a:normAutofit fontScale="92500"/>
          </a:bodyPr>
          <a:lstStyle/>
          <a:p>
            <a:pPr indent="0" lvl="0" marL="0" rtl="0" algn="ctr">
              <a:spcBef>
                <a:spcPts val="0"/>
              </a:spcBef>
              <a:spcAft>
                <a:spcPts val="0"/>
              </a:spcAft>
              <a:buNone/>
            </a:pPr>
            <a:r>
              <a:rPr lang="en"/>
              <a:t>Exploring the relationship between Tribal Nations and the U.S. Federal Government</a:t>
            </a:r>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5" name="Shape 195"/>
        <p:cNvGrpSpPr/>
        <p:nvPr/>
      </p:nvGrpSpPr>
      <p:grpSpPr>
        <a:xfrm>
          <a:off x="0" y="0"/>
          <a:ext cx="0" cy="0"/>
          <a:chOff x="0" y="0"/>
          <a:chExt cx="0" cy="0"/>
        </a:xfrm>
      </p:grpSpPr>
      <p:sp>
        <p:nvSpPr>
          <p:cNvPr id="196" name="Google Shape;196;p32"/>
          <p:cNvSpPr txBox="1"/>
          <p:nvPr>
            <p:ph type="title"/>
          </p:nvPr>
        </p:nvSpPr>
        <p:spPr>
          <a:xfrm>
            <a:off x="387900" y="458025"/>
            <a:ext cx="8368200" cy="686100"/>
          </a:xfrm>
          <a:prstGeom prst="rect">
            <a:avLst/>
          </a:prstGeom>
        </p:spPr>
        <p:txBody>
          <a:bodyPr anchorCtr="0" anchor="b" bIns="91425" lIns="91425" spcFirstLastPara="1" rIns="91425" wrap="square" tIns="91425">
            <a:normAutofit/>
          </a:bodyPr>
          <a:lstStyle/>
          <a:p>
            <a:pPr indent="0" lvl="0" marL="0" rtl="0" algn="l">
              <a:spcBef>
                <a:spcPts val="0"/>
              </a:spcBef>
              <a:spcAft>
                <a:spcPts val="0"/>
              </a:spcAft>
              <a:buNone/>
            </a:pPr>
            <a:r>
              <a:rPr lang="en"/>
              <a:t>Comprehend &amp; Reflect</a:t>
            </a:r>
            <a:endParaRPr/>
          </a:p>
        </p:txBody>
      </p:sp>
      <p:sp>
        <p:nvSpPr>
          <p:cNvPr id="197" name="Google Shape;197;p32"/>
          <p:cNvSpPr txBox="1"/>
          <p:nvPr>
            <p:ph idx="1" type="body"/>
          </p:nvPr>
        </p:nvSpPr>
        <p:spPr>
          <a:xfrm>
            <a:off x="387900" y="1489824"/>
            <a:ext cx="8368200" cy="3078900"/>
          </a:xfrm>
          <a:prstGeom prst="rect">
            <a:avLst/>
          </a:prstGeom>
        </p:spPr>
        <p:txBody>
          <a:bodyPr anchorCtr="0" anchor="t" bIns="91425" lIns="91425" spcFirstLastPara="1" rIns="91425" wrap="square" tIns="91425">
            <a:normAutofit lnSpcReduction="20000"/>
          </a:bodyPr>
          <a:lstStyle/>
          <a:p>
            <a:pPr indent="0" lvl="0" marL="0" rtl="0" algn="l">
              <a:spcBef>
                <a:spcPts val="0"/>
              </a:spcBef>
              <a:spcAft>
                <a:spcPts val="0"/>
              </a:spcAft>
              <a:buNone/>
            </a:pPr>
            <a:r>
              <a:rPr b="1" lang="en"/>
              <a:t>1. What presidential administration refused to undertake any new actions to terminate more Tribal Nations?</a:t>
            </a:r>
            <a:endParaRPr b="1"/>
          </a:p>
          <a:p>
            <a:pPr indent="-342900" lvl="0" marL="457200" rtl="0" algn="l">
              <a:spcBef>
                <a:spcPts val="1200"/>
              </a:spcBef>
              <a:spcAft>
                <a:spcPts val="0"/>
              </a:spcAft>
              <a:buSzPts val="1800"/>
              <a:buAutoNum type="alphaUcPeriod"/>
            </a:pPr>
            <a:r>
              <a:rPr b="1" lang="en"/>
              <a:t>Jefferson</a:t>
            </a:r>
            <a:endParaRPr b="1"/>
          </a:p>
          <a:p>
            <a:pPr indent="-342900" lvl="0" marL="457200" rtl="0" algn="l">
              <a:spcBef>
                <a:spcPts val="0"/>
              </a:spcBef>
              <a:spcAft>
                <a:spcPts val="0"/>
              </a:spcAft>
              <a:buSzPts val="1800"/>
              <a:buAutoNum type="alphaUcPeriod"/>
            </a:pPr>
            <a:r>
              <a:rPr b="1" lang="en"/>
              <a:t>Kennedy</a:t>
            </a:r>
            <a:endParaRPr b="1"/>
          </a:p>
          <a:p>
            <a:pPr indent="-342900" lvl="0" marL="457200" rtl="0" algn="l">
              <a:spcBef>
                <a:spcPts val="0"/>
              </a:spcBef>
              <a:spcAft>
                <a:spcPts val="0"/>
              </a:spcAft>
              <a:buSzPts val="1800"/>
              <a:buAutoNum type="alphaUcPeriod"/>
            </a:pPr>
            <a:r>
              <a:rPr b="1" lang="en"/>
              <a:t>Grant</a:t>
            </a:r>
            <a:endParaRPr b="1"/>
          </a:p>
          <a:p>
            <a:pPr indent="-342900" lvl="0" marL="457200" rtl="0" algn="l">
              <a:spcBef>
                <a:spcPts val="0"/>
              </a:spcBef>
              <a:spcAft>
                <a:spcPts val="0"/>
              </a:spcAft>
              <a:buSzPts val="1800"/>
              <a:buAutoNum type="alphaUcPeriod"/>
            </a:pPr>
            <a:r>
              <a:rPr b="1" lang="en"/>
              <a:t>Bush</a:t>
            </a:r>
            <a:endParaRPr b="1"/>
          </a:p>
          <a:p>
            <a:pPr indent="-342900" lvl="0" marL="457200" rtl="0" algn="l">
              <a:spcBef>
                <a:spcPts val="0"/>
              </a:spcBef>
              <a:spcAft>
                <a:spcPts val="0"/>
              </a:spcAft>
              <a:buSzPts val="1800"/>
              <a:buAutoNum type="alphaUcPeriod"/>
            </a:pPr>
            <a:r>
              <a:rPr b="1" lang="en"/>
              <a:t>Jackson</a:t>
            </a:r>
            <a:endParaRPr b="1"/>
          </a:p>
          <a:p>
            <a:pPr indent="0" lvl="0" marL="0" rtl="0" algn="l">
              <a:spcBef>
                <a:spcPts val="1200"/>
              </a:spcBef>
              <a:spcAft>
                <a:spcPts val="0"/>
              </a:spcAft>
              <a:buNone/>
            </a:pPr>
            <a:r>
              <a:t/>
            </a:r>
            <a:endParaRPr b="1"/>
          </a:p>
          <a:p>
            <a:pPr indent="0" lvl="0" marL="0" rtl="0" algn="l">
              <a:spcBef>
                <a:spcPts val="1200"/>
              </a:spcBef>
              <a:spcAft>
                <a:spcPts val="1200"/>
              </a:spcAft>
              <a:buNone/>
            </a:pPr>
            <a:r>
              <a:rPr b="1" lang="en"/>
              <a:t>2. In what year was the Confederated Tribes of Grand Ronde restored?</a:t>
            </a:r>
            <a:endParaRPr b="1"/>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1" name="Shape 201"/>
        <p:cNvGrpSpPr/>
        <p:nvPr/>
      </p:nvGrpSpPr>
      <p:grpSpPr>
        <a:xfrm>
          <a:off x="0" y="0"/>
          <a:ext cx="0" cy="0"/>
          <a:chOff x="0" y="0"/>
          <a:chExt cx="0" cy="0"/>
        </a:xfrm>
      </p:grpSpPr>
      <p:sp>
        <p:nvSpPr>
          <p:cNvPr id="202" name="Google Shape;202;p33"/>
          <p:cNvSpPr txBox="1"/>
          <p:nvPr>
            <p:ph type="title"/>
          </p:nvPr>
        </p:nvSpPr>
        <p:spPr>
          <a:xfrm>
            <a:off x="396550" y="1094213"/>
            <a:ext cx="6054600" cy="2772000"/>
          </a:xfrm>
          <a:prstGeom prst="rect">
            <a:avLst/>
          </a:prstGeom>
        </p:spPr>
        <p:txBody>
          <a:bodyPr anchorCtr="0" anchor="b" bIns="91425" lIns="91425" spcFirstLastPara="1" rIns="91425" wrap="square" tIns="91425">
            <a:normAutofit fontScale="90000"/>
          </a:bodyPr>
          <a:lstStyle/>
          <a:p>
            <a:pPr indent="0" lvl="0" marL="0" rtl="0" algn="l">
              <a:spcBef>
                <a:spcPts val="0"/>
              </a:spcBef>
              <a:spcAft>
                <a:spcPts val="0"/>
              </a:spcAft>
              <a:buNone/>
            </a:pPr>
            <a:r>
              <a:rPr lang="en"/>
              <a:t>After everything you have learned, how would you summarize the relationship between the United States Federal Government and Tribal Nations in one word or sentence?</a:t>
            </a:r>
            <a:endParaRPr/>
          </a:p>
        </p:txBody>
      </p:sp>
      <p:pic>
        <p:nvPicPr>
          <p:cNvPr id="203" name="Google Shape;203;p33"/>
          <p:cNvPicPr preferRelativeResize="0"/>
          <p:nvPr/>
        </p:nvPicPr>
        <p:blipFill>
          <a:blip r:embed="rId3">
            <a:alphaModFix/>
          </a:blip>
          <a:stretch>
            <a:fillRect/>
          </a:stretch>
        </p:blipFill>
        <p:spPr>
          <a:xfrm>
            <a:off x="6594900" y="152400"/>
            <a:ext cx="2396703" cy="2210631"/>
          </a:xfrm>
          <a:prstGeom prst="rect">
            <a:avLst/>
          </a:prstGeom>
          <a:noFill/>
          <a:ln>
            <a:noFill/>
          </a:ln>
        </p:spPr>
      </p:pic>
      <p:pic>
        <p:nvPicPr>
          <p:cNvPr id="204" name="Google Shape;204;p33"/>
          <p:cNvPicPr preferRelativeResize="0"/>
          <p:nvPr/>
        </p:nvPicPr>
        <p:blipFill>
          <a:blip r:embed="rId4">
            <a:alphaModFix/>
          </a:blip>
          <a:stretch>
            <a:fillRect/>
          </a:stretch>
        </p:blipFill>
        <p:spPr>
          <a:xfrm>
            <a:off x="6594900" y="1374900"/>
            <a:ext cx="2396703" cy="2210631"/>
          </a:xfrm>
          <a:prstGeom prst="rect">
            <a:avLst/>
          </a:prstGeom>
          <a:noFill/>
          <a:ln>
            <a:noFill/>
          </a:ln>
        </p:spPr>
      </p:pic>
      <p:pic>
        <p:nvPicPr>
          <p:cNvPr id="205" name="Google Shape;205;p33"/>
          <p:cNvPicPr preferRelativeResize="0"/>
          <p:nvPr/>
        </p:nvPicPr>
        <p:blipFill>
          <a:blip r:embed="rId3">
            <a:alphaModFix/>
          </a:blip>
          <a:stretch>
            <a:fillRect/>
          </a:stretch>
        </p:blipFill>
        <p:spPr>
          <a:xfrm>
            <a:off x="6594900" y="2623550"/>
            <a:ext cx="2396703" cy="2210631"/>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3" name="Shape 73"/>
        <p:cNvGrpSpPr/>
        <p:nvPr/>
      </p:nvGrpSpPr>
      <p:grpSpPr>
        <a:xfrm>
          <a:off x="0" y="0"/>
          <a:ext cx="0" cy="0"/>
          <a:chOff x="0" y="0"/>
          <a:chExt cx="0" cy="0"/>
        </a:xfrm>
      </p:grpSpPr>
      <p:pic>
        <p:nvPicPr>
          <p:cNvPr id="74" name="Google Shape;74;p15"/>
          <p:cNvPicPr preferRelativeResize="0"/>
          <p:nvPr/>
        </p:nvPicPr>
        <p:blipFill>
          <a:blip r:embed="rId3">
            <a:alphaModFix amt="15000"/>
          </a:blip>
          <a:stretch>
            <a:fillRect/>
          </a:stretch>
        </p:blipFill>
        <p:spPr>
          <a:xfrm rot="1497665">
            <a:off x="5295491" y="-374044"/>
            <a:ext cx="4780468" cy="5685513"/>
          </a:xfrm>
          <a:prstGeom prst="rect">
            <a:avLst/>
          </a:prstGeom>
          <a:noFill/>
          <a:ln>
            <a:noFill/>
          </a:ln>
        </p:spPr>
      </p:pic>
      <p:sp>
        <p:nvSpPr>
          <p:cNvPr id="75" name="Google Shape;75;p15"/>
          <p:cNvSpPr txBox="1"/>
          <p:nvPr>
            <p:ph type="title"/>
          </p:nvPr>
        </p:nvSpPr>
        <p:spPr>
          <a:xfrm>
            <a:off x="387900" y="458025"/>
            <a:ext cx="8368200" cy="686100"/>
          </a:xfrm>
          <a:prstGeom prst="rect">
            <a:avLst/>
          </a:prstGeom>
        </p:spPr>
        <p:txBody>
          <a:bodyPr anchorCtr="0" anchor="b" bIns="91425" lIns="91425" spcFirstLastPara="1" rIns="91425" wrap="square" tIns="91425">
            <a:normAutofit/>
          </a:bodyPr>
          <a:lstStyle/>
          <a:p>
            <a:pPr indent="0" lvl="0" marL="0" rtl="0" algn="l">
              <a:spcBef>
                <a:spcPts val="0"/>
              </a:spcBef>
              <a:spcAft>
                <a:spcPts val="0"/>
              </a:spcAft>
              <a:buNone/>
            </a:pPr>
            <a:r>
              <a:rPr lang="en"/>
              <a:t>1774-1789: The Confederation Period</a:t>
            </a:r>
            <a:endParaRPr/>
          </a:p>
        </p:txBody>
      </p:sp>
      <p:sp>
        <p:nvSpPr>
          <p:cNvPr id="76" name="Google Shape;76;p15"/>
          <p:cNvSpPr txBox="1"/>
          <p:nvPr>
            <p:ph idx="1" type="body"/>
          </p:nvPr>
        </p:nvSpPr>
        <p:spPr>
          <a:xfrm>
            <a:off x="387900" y="1489825"/>
            <a:ext cx="8368200" cy="3392100"/>
          </a:xfrm>
          <a:prstGeom prst="rect">
            <a:avLst/>
          </a:prstGeom>
        </p:spPr>
        <p:txBody>
          <a:bodyPr anchorCtr="0" anchor="t" bIns="91425" lIns="91425" spcFirstLastPara="1" rIns="91425" wrap="square" tIns="91425">
            <a:normAutofit fontScale="85000" lnSpcReduction="20000"/>
          </a:bodyPr>
          <a:lstStyle/>
          <a:p>
            <a:pPr indent="0" lvl="0" marL="0" rtl="0" algn="l">
              <a:spcBef>
                <a:spcPts val="0"/>
              </a:spcBef>
              <a:spcAft>
                <a:spcPts val="0"/>
              </a:spcAft>
              <a:buNone/>
            </a:pPr>
            <a:r>
              <a:rPr b="1" lang="en" sz="1400" u="sng"/>
              <a:t>April 1775</a:t>
            </a:r>
            <a:r>
              <a:rPr b="1" lang="en" sz="1400"/>
              <a:t> </a:t>
            </a:r>
            <a:r>
              <a:rPr lang="en" sz="1400"/>
              <a:t>- </a:t>
            </a:r>
            <a:r>
              <a:rPr lang="en" sz="1400"/>
              <a:t>“shot heard around the world”</a:t>
            </a:r>
            <a:endParaRPr sz="1400"/>
          </a:p>
          <a:p>
            <a:pPr indent="0" lvl="0" marL="0" rtl="0" algn="l">
              <a:spcBef>
                <a:spcPts val="1200"/>
              </a:spcBef>
              <a:spcAft>
                <a:spcPts val="0"/>
              </a:spcAft>
              <a:buNone/>
            </a:pPr>
            <a:r>
              <a:rPr b="1" lang="en" sz="1400" u="sng"/>
              <a:t>July 1776</a:t>
            </a:r>
            <a:r>
              <a:rPr lang="en" sz="1400" u="sng"/>
              <a:t> </a:t>
            </a:r>
            <a:r>
              <a:rPr lang="en" sz="1400"/>
              <a:t>- Declaration of Independence</a:t>
            </a:r>
            <a:endParaRPr sz="1400"/>
          </a:p>
          <a:p>
            <a:pPr indent="-304165" lvl="0" marL="457200" rtl="0" algn="l">
              <a:spcBef>
                <a:spcPts val="1200"/>
              </a:spcBef>
              <a:spcAft>
                <a:spcPts val="0"/>
              </a:spcAft>
              <a:buSzPct val="100000"/>
              <a:buChar char="●"/>
            </a:pPr>
            <a:r>
              <a:rPr i="1" lang="en" sz="1400"/>
              <a:t>“that all men are created equal, that they are endowed by their Creator with certain unalienable Rights, that among these are Life, Liberty and the pursuit of Happiness.” </a:t>
            </a:r>
            <a:endParaRPr i="1" sz="1400"/>
          </a:p>
          <a:p>
            <a:pPr indent="-304165" lvl="0" marL="457200" rtl="0" algn="l">
              <a:spcBef>
                <a:spcPts val="0"/>
              </a:spcBef>
              <a:spcAft>
                <a:spcPts val="0"/>
              </a:spcAft>
              <a:buSzPct val="100000"/>
              <a:buChar char="●"/>
            </a:pPr>
            <a:r>
              <a:rPr i="1" lang="en" sz="1400"/>
              <a:t>“He has excited domestic insurrections amongst us, and has endeavored to bring on the inhabitants of our frontiers, the merciless Indian savages whose known rule of warfare, is an undistinguished destruction of all ages, sexes, and conditions.”</a:t>
            </a:r>
            <a:endParaRPr i="1" sz="1400"/>
          </a:p>
          <a:p>
            <a:pPr indent="0" lvl="0" marL="0" rtl="0" algn="l">
              <a:spcBef>
                <a:spcPts val="1200"/>
              </a:spcBef>
              <a:spcAft>
                <a:spcPts val="0"/>
              </a:spcAft>
              <a:buNone/>
            </a:pPr>
            <a:r>
              <a:rPr b="1" lang="en" sz="1400" u="sng"/>
              <a:t>November 1777</a:t>
            </a:r>
            <a:r>
              <a:rPr lang="en" sz="1400"/>
              <a:t> - Continental Congress adopted Articles of Confederation</a:t>
            </a:r>
            <a:endParaRPr sz="1400"/>
          </a:p>
          <a:p>
            <a:pPr indent="0" lvl="0" marL="0" rtl="0" algn="l">
              <a:spcBef>
                <a:spcPts val="1200"/>
              </a:spcBef>
              <a:spcAft>
                <a:spcPts val="0"/>
              </a:spcAft>
              <a:buNone/>
            </a:pPr>
            <a:r>
              <a:rPr b="1" lang="en" sz="1400" u="sng"/>
              <a:t>March 1781</a:t>
            </a:r>
            <a:r>
              <a:rPr lang="en" sz="1400"/>
              <a:t> - Articles ratified by 13 states</a:t>
            </a:r>
            <a:endParaRPr sz="1400"/>
          </a:p>
          <a:p>
            <a:pPr indent="-304165" lvl="0" marL="457200" rtl="0" algn="l">
              <a:spcBef>
                <a:spcPts val="1200"/>
              </a:spcBef>
              <a:spcAft>
                <a:spcPts val="0"/>
              </a:spcAft>
              <a:buSzPct val="100000"/>
              <a:buChar char="●"/>
            </a:pPr>
            <a:r>
              <a:rPr b="1" lang="en" sz="1400" u="sng"/>
              <a:t>Problem</a:t>
            </a:r>
            <a:r>
              <a:rPr lang="en" sz="1400"/>
              <a:t>: The Articles of Confederation did not give Congress the power to manage and deal with the Native Nations that were already here.</a:t>
            </a:r>
            <a:endParaRPr sz="1400"/>
          </a:p>
          <a:p>
            <a:pPr indent="0" lvl="0" marL="457200" rtl="0" algn="l">
              <a:spcBef>
                <a:spcPts val="1200"/>
              </a:spcBef>
              <a:spcAft>
                <a:spcPts val="1200"/>
              </a:spcAft>
              <a:buNone/>
            </a:pPr>
            <a:r>
              <a:rPr b="1" lang="en" sz="1400" u="sng"/>
              <a:t>Creates the Question</a:t>
            </a:r>
            <a:r>
              <a:rPr lang="en" sz="1400"/>
              <a:t>: Who has power over who? Do the Tribes control themselves and their actions or does the newly formed Federal Government?</a:t>
            </a:r>
            <a:endParaRPr sz="1400"/>
          </a:p>
        </p:txBody>
      </p:sp>
      <p:sp>
        <p:nvSpPr>
          <p:cNvPr id="77" name="Google Shape;77;p15"/>
          <p:cNvSpPr/>
          <p:nvPr/>
        </p:nvSpPr>
        <p:spPr>
          <a:xfrm>
            <a:off x="533475" y="4308075"/>
            <a:ext cx="322200" cy="312000"/>
          </a:xfrm>
          <a:prstGeom prst="star4">
            <a:avLst>
              <a:gd fmla="val 12500" name="adj"/>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1" name="Shape 81"/>
        <p:cNvGrpSpPr/>
        <p:nvPr/>
      </p:nvGrpSpPr>
      <p:grpSpPr>
        <a:xfrm>
          <a:off x="0" y="0"/>
          <a:ext cx="0" cy="0"/>
          <a:chOff x="0" y="0"/>
          <a:chExt cx="0" cy="0"/>
        </a:xfrm>
      </p:grpSpPr>
      <p:pic>
        <p:nvPicPr>
          <p:cNvPr id="82" name="Google Shape;82;p16"/>
          <p:cNvPicPr preferRelativeResize="0"/>
          <p:nvPr/>
        </p:nvPicPr>
        <p:blipFill>
          <a:blip r:embed="rId3">
            <a:alphaModFix amt="5000"/>
          </a:blip>
          <a:stretch>
            <a:fillRect/>
          </a:stretch>
        </p:blipFill>
        <p:spPr>
          <a:xfrm>
            <a:off x="3077" y="0"/>
            <a:ext cx="9137845" cy="5143499"/>
          </a:xfrm>
          <a:prstGeom prst="rect">
            <a:avLst/>
          </a:prstGeom>
          <a:noFill/>
          <a:ln>
            <a:noFill/>
          </a:ln>
        </p:spPr>
      </p:pic>
      <p:sp>
        <p:nvSpPr>
          <p:cNvPr id="83" name="Google Shape;83;p16"/>
          <p:cNvSpPr txBox="1"/>
          <p:nvPr>
            <p:ph type="title"/>
          </p:nvPr>
        </p:nvSpPr>
        <p:spPr>
          <a:xfrm>
            <a:off x="387900" y="458025"/>
            <a:ext cx="8368200" cy="686100"/>
          </a:xfrm>
          <a:prstGeom prst="rect">
            <a:avLst/>
          </a:prstGeom>
        </p:spPr>
        <p:txBody>
          <a:bodyPr anchorCtr="0" anchor="b" bIns="91425" lIns="91425" spcFirstLastPara="1" rIns="91425" wrap="square" tIns="91425">
            <a:normAutofit/>
          </a:bodyPr>
          <a:lstStyle/>
          <a:p>
            <a:pPr indent="0" lvl="0" marL="0" rtl="0" algn="l">
              <a:spcBef>
                <a:spcPts val="0"/>
              </a:spcBef>
              <a:spcAft>
                <a:spcPts val="0"/>
              </a:spcAft>
              <a:buNone/>
            </a:pPr>
            <a:r>
              <a:rPr lang="en"/>
              <a:t>1774-1789: The Confederation Period</a:t>
            </a:r>
            <a:endParaRPr/>
          </a:p>
        </p:txBody>
      </p:sp>
      <p:sp>
        <p:nvSpPr>
          <p:cNvPr id="84" name="Google Shape;84;p16"/>
          <p:cNvSpPr txBox="1"/>
          <p:nvPr>
            <p:ph idx="1" type="body"/>
          </p:nvPr>
        </p:nvSpPr>
        <p:spPr>
          <a:xfrm>
            <a:off x="387900" y="1489825"/>
            <a:ext cx="8368200" cy="32913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b="1" lang="en" u="sng"/>
              <a:t>May 1787</a:t>
            </a:r>
            <a:r>
              <a:rPr lang="en"/>
              <a:t> - U.S. Constitution signed</a:t>
            </a:r>
            <a:endParaRPr/>
          </a:p>
          <a:p>
            <a:pPr indent="-342900" lvl="0" marL="457200" rtl="0" algn="l">
              <a:spcBef>
                <a:spcPts val="1200"/>
              </a:spcBef>
              <a:spcAft>
                <a:spcPts val="0"/>
              </a:spcAft>
              <a:buSzPts val="1800"/>
              <a:buChar char="●"/>
            </a:pPr>
            <a:r>
              <a:rPr lang="en"/>
              <a:t>Designated who had power over “Indian Affairs”</a:t>
            </a:r>
            <a:endParaRPr/>
          </a:p>
          <a:p>
            <a:pPr indent="-342900" lvl="0" marL="457200" rtl="0" algn="l">
              <a:spcBef>
                <a:spcPts val="0"/>
              </a:spcBef>
              <a:spcAft>
                <a:spcPts val="0"/>
              </a:spcAft>
              <a:buSzPts val="1800"/>
              <a:buChar char="●"/>
            </a:pPr>
            <a:r>
              <a:rPr lang="en"/>
              <a:t>The Commerce Clause refers to Article 1, Section 8, Clause 3 of the U.S. Constitution, which gives Congress the power “</a:t>
            </a:r>
            <a:r>
              <a:rPr i="1" lang="en"/>
              <a:t>to regulate commerce with foreign nations, and among the several states, and with the Indian tribes”</a:t>
            </a:r>
            <a:endParaRPr b="1"/>
          </a:p>
          <a:p>
            <a:pPr indent="0" lvl="0" marL="457200" rtl="0" algn="l">
              <a:spcBef>
                <a:spcPts val="1200"/>
              </a:spcBef>
              <a:spcAft>
                <a:spcPts val="0"/>
              </a:spcAft>
              <a:buNone/>
            </a:pPr>
            <a:r>
              <a:rPr b="1" lang="en"/>
              <a:t>Question</a:t>
            </a:r>
            <a:r>
              <a:rPr lang="en"/>
              <a:t>: What </a:t>
            </a:r>
            <a:r>
              <a:rPr lang="en"/>
              <a:t>about this language is so important?</a:t>
            </a:r>
            <a:endParaRPr/>
          </a:p>
          <a:p>
            <a:pPr indent="0" lvl="0" marL="0" rtl="0" algn="l">
              <a:spcBef>
                <a:spcPts val="1200"/>
              </a:spcBef>
              <a:spcAft>
                <a:spcPts val="1200"/>
              </a:spcAft>
              <a:buNone/>
            </a:pPr>
            <a:r>
              <a:rPr b="1" lang="en" u="sng"/>
              <a:t>June 1788</a:t>
            </a:r>
            <a:r>
              <a:rPr lang="en"/>
              <a:t> - U.S. Constitution Ratified</a:t>
            </a:r>
            <a:endParaRPr/>
          </a:p>
        </p:txBody>
      </p:sp>
      <p:sp>
        <p:nvSpPr>
          <p:cNvPr id="85" name="Google Shape;85;p16"/>
          <p:cNvSpPr/>
          <p:nvPr/>
        </p:nvSpPr>
        <p:spPr>
          <a:xfrm>
            <a:off x="513325" y="3452475"/>
            <a:ext cx="322200" cy="312000"/>
          </a:xfrm>
          <a:prstGeom prst="star4">
            <a:avLst>
              <a:gd fmla="val 12500" name="adj"/>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9" name="Shape 89"/>
        <p:cNvGrpSpPr/>
        <p:nvPr/>
      </p:nvGrpSpPr>
      <p:grpSpPr>
        <a:xfrm>
          <a:off x="0" y="0"/>
          <a:ext cx="0" cy="0"/>
          <a:chOff x="0" y="0"/>
          <a:chExt cx="0" cy="0"/>
        </a:xfrm>
      </p:grpSpPr>
      <p:sp>
        <p:nvSpPr>
          <p:cNvPr id="90" name="Google Shape;90;p17"/>
          <p:cNvSpPr txBox="1"/>
          <p:nvPr>
            <p:ph type="title"/>
          </p:nvPr>
        </p:nvSpPr>
        <p:spPr>
          <a:xfrm>
            <a:off x="387900" y="458025"/>
            <a:ext cx="8368200" cy="686100"/>
          </a:xfrm>
          <a:prstGeom prst="rect">
            <a:avLst/>
          </a:prstGeom>
        </p:spPr>
        <p:txBody>
          <a:bodyPr anchorCtr="0" anchor="b" bIns="91425" lIns="91425" spcFirstLastPara="1" rIns="91425" wrap="square" tIns="91425">
            <a:normAutofit/>
          </a:bodyPr>
          <a:lstStyle/>
          <a:p>
            <a:pPr indent="0" lvl="0" marL="0" rtl="0" algn="l">
              <a:spcBef>
                <a:spcPts val="0"/>
              </a:spcBef>
              <a:spcAft>
                <a:spcPts val="0"/>
              </a:spcAft>
              <a:buNone/>
            </a:pPr>
            <a:r>
              <a:rPr lang="en"/>
              <a:t>Comprehend &amp; Reflect</a:t>
            </a:r>
            <a:endParaRPr/>
          </a:p>
        </p:txBody>
      </p:sp>
      <p:sp>
        <p:nvSpPr>
          <p:cNvPr id="91" name="Google Shape;91;p17"/>
          <p:cNvSpPr txBox="1"/>
          <p:nvPr>
            <p:ph idx="1" type="body"/>
          </p:nvPr>
        </p:nvSpPr>
        <p:spPr>
          <a:xfrm>
            <a:off x="387900" y="1362950"/>
            <a:ext cx="8368200" cy="3515400"/>
          </a:xfrm>
          <a:prstGeom prst="rect">
            <a:avLst/>
          </a:prstGeom>
        </p:spPr>
        <p:txBody>
          <a:bodyPr anchorCtr="0" anchor="t" bIns="91425" lIns="91425" spcFirstLastPara="1" rIns="91425" wrap="square" tIns="91425">
            <a:normAutofit fontScale="25000" lnSpcReduction="20000"/>
          </a:bodyPr>
          <a:lstStyle/>
          <a:p>
            <a:pPr indent="0" lvl="0" marL="0" rtl="0" algn="l">
              <a:spcBef>
                <a:spcPts val="0"/>
              </a:spcBef>
              <a:spcAft>
                <a:spcPts val="0"/>
              </a:spcAft>
              <a:buNone/>
            </a:pPr>
            <a:r>
              <a:rPr b="1" lang="en" sz="5400"/>
              <a:t>1. In the beginning of the Declaration of Independence it states, “that all men are created equal, that they are endowed by their Creator with certain unalienable Rights, that among these are Life, Liberty and the pursuit of Happiness.” Did this apply to the Native Americans that were already living on the land? Explain your answer.</a:t>
            </a:r>
            <a:endParaRPr b="1" sz="5400"/>
          </a:p>
          <a:p>
            <a:pPr indent="0" lvl="0" marL="0" rtl="0" algn="l">
              <a:spcBef>
                <a:spcPts val="1200"/>
              </a:spcBef>
              <a:spcAft>
                <a:spcPts val="0"/>
              </a:spcAft>
              <a:buNone/>
            </a:pPr>
            <a:r>
              <a:rPr b="1" lang="en" sz="5400"/>
              <a:t>2. What did the Articles of Confederation not give Congress the power to do?</a:t>
            </a:r>
            <a:endParaRPr b="1" sz="5400"/>
          </a:p>
          <a:p>
            <a:pPr indent="-314325" lvl="0" marL="457200" rtl="0" algn="l">
              <a:spcBef>
                <a:spcPts val="1200"/>
              </a:spcBef>
              <a:spcAft>
                <a:spcPts val="0"/>
              </a:spcAft>
              <a:buSzPct val="100000"/>
              <a:buAutoNum type="alphaUcPeriod"/>
            </a:pPr>
            <a:r>
              <a:rPr lang="en" sz="5400"/>
              <a:t>request money from the states</a:t>
            </a:r>
            <a:endParaRPr sz="5400"/>
          </a:p>
          <a:p>
            <a:pPr indent="-314325" lvl="0" marL="457200" rtl="0" algn="l">
              <a:spcBef>
                <a:spcPts val="0"/>
              </a:spcBef>
              <a:spcAft>
                <a:spcPts val="0"/>
              </a:spcAft>
              <a:buSzPct val="100000"/>
              <a:buAutoNum type="alphaUcPeriod"/>
            </a:pPr>
            <a:r>
              <a:rPr lang="en" sz="5400"/>
              <a:t>regulate armed forces</a:t>
            </a:r>
            <a:endParaRPr sz="5400"/>
          </a:p>
          <a:p>
            <a:pPr indent="-314325" lvl="0" marL="457200" rtl="0" algn="l">
              <a:spcBef>
                <a:spcPts val="0"/>
              </a:spcBef>
              <a:spcAft>
                <a:spcPts val="0"/>
              </a:spcAft>
              <a:buSzPct val="100000"/>
              <a:buAutoNum type="alphaUcPeriod"/>
            </a:pPr>
            <a:r>
              <a:rPr lang="en" sz="5400"/>
              <a:t>manage and deal with Native Nations</a:t>
            </a:r>
            <a:endParaRPr sz="5400"/>
          </a:p>
          <a:p>
            <a:pPr indent="-314325" lvl="0" marL="457200" rtl="0" algn="l">
              <a:spcBef>
                <a:spcPts val="0"/>
              </a:spcBef>
              <a:spcAft>
                <a:spcPts val="0"/>
              </a:spcAft>
              <a:buSzPct val="100000"/>
              <a:buAutoNum type="alphaUcPeriod"/>
            </a:pPr>
            <a:r>
              <a:rPr lang="en" sz="5400"/>
              <a:t>declare war</a:t>
            </a:r>
            <a:endParaRPr sz="5400"/>
          </a:p>
          <a:p>
            <a:pPr indent="0" lvl="0" marL="0" rtl="0" algn="l">
              <a:spcBef>
                <a:spcPts val="1200"/>
              </a:spcBef>
              <a:spcAft>
                <a:spcPts val="0"/>
              </a:spcAft>
              <a:buNone/>
            </a:pPr>
            <a:r>
              <a:rPr b="1" lang="en" sz="5400"/>
              <a:t>3.  What document designated who had power over “Indian Affairs”?</a:t>
            </a:r>
            <a:endParaRPr b="1" sz="5400"/>
          </a:p>
          <a:p>
            <a:pPr indent="-314325" lvl="0" marL="457200" rtl="0" algn="l">
              <a:spcBef>
                <a:spcPts val="1200"/>
              </a:spcBef>
              <a:spcAft>
                <a:spcPts val="0"/>
              </a:spcAft>
              <a:buSzPct val="100000"/>
              <a:buAutoNum type="alphaUcPeriod"/>
            </a:pPr>
            <a:r>
              <a:rPr lang="en" sz="5400"/>
              <a:t>The Declaration of Independence</a:t>
            </a:r>
            <a:endParaRPr sz="5400"/>
          </a:p>
          <a:p>
            <a:pPr indent="-314325" lvl="0" marL="457200" rtl="0" algn="l">
              <a:spcBef>
                <a:spcPts val="0"/>
              </a:spcBef>
              <a:spcAft>
                <a:spcPts val="0"/>
              </a:spcAft>
              <a:buSzPct val="100000"/>
              <a:buAutoNum type="alphaUcPeriod"/>
            </a:pPr>
            <a:r>
              <a:rPr lang="en" sz="5400"/>
              <a:t>The Articles of Confederation</a:t>
            </a:r>
            <a:endParaRPr sz="5400"/>
          </a:p>
          <a:p>
            <a:pPr indent="-314325" lvl="0" marL="457200" rtl="0" algn="l">
              <a:spcBef>
                <a:spcPts val="0"/>
              </a:spcBef>
              <a:spcAft>
                <a:spcPts val="0"/>
              </a:spcAft>
              <a:buSzPct val="100000"/>
              <a:buAutoNum type="alphaUcPeriod"/>
            </a:pPr>
            <a:r>
              <a:rPr lang="en" sz="5400"/>
              <a:t>The Trade &amp; Intercourse Act</a:t>
            </a:r>
            <a:endParaRPr sz="5400"/>
          </a:p>
          <a:p>
            <a:pPr indent="-314325" lvl="0" marL="457200" rtl="0" algn="l">
              <a:spcBef>
                <a:spcPts val="0"/>
              </a:spcBef>
              <a:spcAft>
                <a:spcPts val="0"/>
              </a:spcAft>
              <a:buSzPct val="100000"/>
              <a:buAutoNum type="alphaUcPeriod"/>
            </a:pPr>
            <a:r>
              <a:rPr lang="en" sz="5400"/>
              <a:t>The United States Constitution</a:t>
            </a:r>
            <a:endParaRPr sz="5400"/>
          </a:p>
          <a:p>
            <a:pPr indent="0" lvl="0" marL="0" rtl="0" algn="l">
              <a:spcBef>
                <a:spcPts val="1200"/>
              </a:spcBef>
              <a:spcAft>
                <a:spcPts val="0"/>
              </a:spcAft>
              <a:buNone/>
            </a:pPr>
            <a:r>
              <a:t/>
            </a:r>
            <a:endParaRPr/>
          </a:p>
          <a:p>
            <a:pPr indent="0" lvl="0" marL="0" rtl="0" algn="l">
              <a:spcBef>
                <a:spcPts val="1200"/>
              </a:spcBef>
              <a:spcAft>
                <a:spcPts val="1200"/>
              </a:spcAft>
              <a:buNone/>
            </a:pPr>
            <a:r>
              <a:t/>
            </a:r>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5" name="Shape 95"/>
        <p:cNvGrpSpPr/>
        <p:nvPr/>
      </p:nvGrpSpPr>
      <p:grpSpPr>
        <a:xfrm>
          <a:off x="0" y="0"/>
          <a:ext cx="0" cy="0"/>
          <a:chOff x="0" y="0"/>
          <a:chExt cx="0" cy="0"/>
        </a:xfrm>
      </p:grpSpPr>
      <p:pic>
        <p:nvPicPr>
          <p:cNvPr id="96" name="Google Shape;96;p18"/>
          <p:cNvPicPr preferRelativeResize="0"/>
          <p:nvPr/>
        </p:nvPicPr>
        <p:blipFill>
          <a:blip r:embed="rId3">
            <a:alphaModFix amt="10000"/>
          </a:blip>
          <a:stretch>
            <a:fillRect/>
          </a:stretch>
        </p:blipFill>
        <p:spPr>
          <a:xfrm>
            <a:off x="0" y="-13325"/>
            <a:ext cx="9144000" cy="7107382"/>
          </a:xfrm>
          <a:prstGeom prst="rect">
            <a:avLst/>
          </a:prstGeom>
          <a:noFill/>
          <a:ln>
            <a:noFill/>
          </a:ln>
        </p:spPr>
      </p:pic>
      <p:sp>
        <p:nvSpPr>
          <p:cNvPr id="97" name="Google Shape;97;p18"/>
          <p:cNvSpPr txBox="1"/>
          <p:nvPr>
            <p:ph type="title"/>
          </p:nvPr>
        </p:nvSpPr>
        <p:spPr>
          <a:xfrm>
            <a:off x="387900" y="458025"/>
            <a:ext cx="8368200" cy="686100"/>
          </a:xfrm>
          <a:prstGeom prst="rect">
            <a:avLst/>
          </a:prstGeom>
        </p:spPr>
        <p:txBody>
          <a:bodyPr anchorCtr="0" anchor="b" bIns="91425" lIns="91425" spcFirstLastPara="1" rIns="91425" wrap="square" tIns="91425">
            <a:normAutofit/>
          </a:bodyPr>
          <a:lstStyle/>
          <a:p>
            <a:pPr indent="0" lvl="0" marL="0" rtl="0" algn="l">
              <a:spcBef>
                <a:spcPts val="0"/>
              </a:spcBef>
              <a:spcAft>
                <a:spcPts val="0"/>
              </a:spcAft>
              <a:buNone/>
            </a:pPr>
            <a:r>
              <a:rPr lang="en"/>
              <a:t>1789-1825: Trade &amp; Intercourse Era</a:t>
            </a:r>
            <a:endParaRPr/>
          </a:p>
        </p:txBody>
      </p:sp>
      <p:sp>
        <p:nvSpPr>
          <p:cNvPr id="98" name="Google Shape;98;p18"/>
          <p:cNvSpPr txBox="1"/>
          <p:nvPr>
            <p:ph idx="1" type="body"/>
          </p:nvPr>
        </p:nvSpPr>
        <p:spPr>
          <a:xfrm>
            <a:off x="271775" y="1489825"/>
            <a:ext cx="8656500" cy="3361800"/>
          </a:xfrm>
          <a:prstGeom prst="rect">
            <a:avLst/>
          </a:prstGeom>
        </p:spPr>
        <p:txBody>
          <a:bodyPr anchorCtr="0" anchor="t" bIns="91425" lIns="91425" spcFirstLastPara="1" rIns="91425" wrap="square" tIns="91425">
            <a:normAutofit fontScale="92500" lnSpcReduction="20000"/>
          </a:bodyPr>
          <a:lstStyle/>
          <a:p>
            <a:pPr indent="0" lvl="0" marL="0" rtl="0" algn="l">
              <a:spcBef>
                <a:spcPts val="0"/>
              </a:spcBef>
              <a:spcAft>
                <a:spcPts val="0"/>
              </a:spcAft>
              <a:buNone/>
            </a:pPr>
            <a:r>
              <a:rPr b="1" lang="en" sz="1600" u="sng"/>
              <a:t>Congress established the Department of War with </a:t>
            </a:r>
            <a:r>
              <a:rPr b="1" lang="en" sz="1600" u="sng"/>
              <a:t>responsibilities over Indian Affairs</a:t>
            </a:r>
            <a:endParaRPr b="1" sz="1600" u="sng"/>
          </a:p>
          <a:p>
            <a:pPr indent="0" lvl="0" marL="457200" rtl="0" algn="l">
              <a:spcBef>
                <a:spcPts val="1200"/>
              </a:spcBef>
              <a:spcAft>
                <a:spcPts val="0"/>
              </a:spcAft>
              <a:buNone/>
            </a:pPr>
            <a:r>
              <a:rPr lang="en" sz="1400"/>
              <a:t>Q: What does this immediately do to and show about the relationship between the new federal government and the Native American tribes? How does the government view the Tribes?</a:t>
            </a:r>
            <a:endParaRPr sz="1400"/>
          </a:p>
          <a:p>
            <a:pPr indent="0" lvl="0" marL="0" rtl="0" algn="l">
              <a:spcBef>
                <a:spcPts val="1200"/>
              </a:spcBef>
              <a:spcAft>
                <a:spcPts val="0"/>
              </a:spcAft>
              <a:buNone/>
            </a:pPr>
            <a:r>
              <a:rPr b="1" lang="en" sz="1600" u="sng"/>
              <a:t>1790</a:t>
            </a:r>
            <a:r>
              <a:rPr lang="en" sz="1600"/>
              <a:t> - Congress enacts the Trade &amp; Intercourse Act</a:t>
            </a:r>
            <a:endParaRPr sz="1600"/>
          </a:p>
          <a:p>
            <a:pPr indent="-322580" lvl="0" marL="457200" rtl="0" algn="l">
              <a:spcBef>
                <a:spcPts val="1200"/>
              </a:spcBef>
              <a:spcAft>
                <a:spcPts val="0"/>
              </a:spcAft>
              <a:buSzPct val="100000"/>
              <a:buChar char="●"/>
            </a:pPr>
            <a:r>
              <a:rPr lang="en" sz="1600"/>
              <a:t>Congress recognized that they must purchase the property from Native Americans to reduce conflicts and continue U.S. Expansion as orderly and fairly as possible</a:t>
            </a:r>
            <a:endParaRPr sz="1600"/>
          </a:p>
          <a:p>
            <a:pPr indent="0" lvl="0" marL="0" rtl="0" algn="l">
              <a:spcBef>
                <a:spcPts val="1200"/>
              </a:spcBef>
              <a:spcAft>
                <a:spcPts val="0"/>
              </a:spcAft>
              <a:buNone/>
            </a:pPr>
            <a:r>
              <a:rPr b="1" lang="en" sz="1600" u="sng"/>
              <a:t>U.S. Policies created to</a:t>
            </a:r>
            <a:r>
              <a:rPr b="1" lang="en" sz="1600"/>
              <a:t>:</a:t>
            </a:r>
            <a:endParaRPr b="1" sz="1600"/>
          </a:p>
          <a:p>
            <a:pPr indent="-322580" lvl="0" marL="457200" rtl="0" algn="l">
              <a:spcBef>
                <a:spcPts val="1200"/>
              </a:spcBef>
              <a:spcAft>
                <a:spcPts val="0"/>
              </a:spcAft>
              <a:buSzPct val="100000"/>
              <a:buChar char="●"/>
            </a:pPr>
            <a:r>
              <a:rPr lang="en" sz="1600"/>
              <a:t>Define “Indian” Territory</a:t>
            </a:r>
            <a:endParaRPr sz="1600"/>
          </a:p>
          <a:p>
            <a:pPr indent="-322580" lvl="0" marL="457200" rtl="0" algn="l">
              <a:spcBef>
                <a:spcPts val="0"/>
              </a:spcBef>
              <a:spcAft>
                <a:spcPts val="0"/>
              </a:spcAft>
              <a:buSzPct val="100000"/>
              <a:buChar char="●"/>
            </a:pPr>
            <a:r>
              <a:rPr lang="en" sz="1600"/>
              <a:t>Protect “Indian Country”</a:t>
            </a:r>
            <a:endParaRPr sz="1600"/>
          </a:p>
          <a:p>
            <a:pPr indent="-322580" lvl="0" marL="457200" rtl="0" algn="l">
              <a:spcBef>
                <a:spcPts val="0"/>
              </a:spcBef>
              <a:spcAft>
                <a:spcPts val="0"/>
              </a:spcAft>
              <a:buSzPct val="100000"/>
              <a:buChar char="●"/>
            </a:pPr>
            <a:r>
              <a:rPr lang="en" sz="1600"/>
              <a:t>Regulate traders’ dealings with Tribal Nations by controlling the pioneers and settlers who were trying to take Native lands</a:t>
            </a:r>
            <a:endParaRPr sz="1600"/>
          </a:p>
        </p:txBody>
      </p:sp>
      <p:sp>
        <p:nvSpPr>
          <p:cNvPr id="99" name="Google Shape;99;p18"/>
          <p:cNvSpPr/>
          <p:nvPr/>
        </p:nvSpPr>
        <p:spPr>
          <a:xfrm>
            <a:off x="432800" y="1937625"/>
            <a:ext cx="322200" cy="312000"/>
          </a:xfrm>
          <a:prstGeom prst="star4">
            <a:avLst>
              <a:gd fmla="val 12500" name="adj"/>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3" name="Shape 103"/>
        <p:cNvGrpSpPr/>
        <p:nvPr/>
      </p:nvGrpSpPr>
      <p:grpSpPr>
        <a:xfrm>
          <a:off x="0" y="0"/>
          <a:ext cx="0" cy="0"/>
          <a:chOff x="0" y="0"/>
          <a:chExt cx="0" cy="0"/>
        </a:xfrm>
      </p:grpSpPr>
      <p:pic>
        <p:nvPicPr>
          <p:cNvPr id="104" name="Google Shape;104;p19"/>
          <p:cNvPicPr preferRelativeResize="0"/>
          <p:nvPr/>
        </p:nvPicPr>
        <p:blipFill>
          <a:blip r:embed="rId3">
            <a:alphaModFix amt="10000"/>
          </a:blip>
          <a:stretch>
            <a:fillRect/>
          </a:stretch>
        </p:blipFill>
        <p:spPr>
          <a:xfrm>
            <a:off x="0" y="0"/>
            <a:ext cx="9144000" cy="1340725"/>
          </a:xfrm>
          <a:prstGeom prst="rect">
            <a:avLst/>
          </a:prstGeom>
          <a:noFill/>
          <a:ln>
            <a:noFill/>
          </a:ln>
        </p:spPr>
      </p:pic>
      <p:sp>
        <p:nvSpPr>
          <p:cNvPr id="105" name="Google Shape;105;p19"/>
          <p:cNvSpPr txBox="1"/>
          <p:nvPr>
            <p:ph type="title"/>
          </p:nvPr>
        </p:nvSpPr>
        <p:spPr>
          <a:xfrm>
            <a:off x="387900" y="312025"/>
            <a:ext cx="8368200" cy="963000"/>
          </a:xfrm>
          <a:prstGeom prst="rect">
            <a:avLst/>
          </a:prstGeom>
        </p:spPr>
        <p:txBody>
          <a:bodyPr anchorCtr="0" anchor="b" bIns="91425" lIns="91425" spcFirstLastPara="1" rIns="91425" wrap="square" tIns="91425">
            <a:normAutofit fontScale="90000"/>
          </a:bodyPr>
          <a:lstStyle/>
          <a:p>
            <a:pPr indent="0" lvl="0" marL="0" rtl="0" algn="l">
              <a:spcBef>
                <a:spcPts val="0"/>
              </a:spcBef>
              <a:spcAft>
                <a:spcPts val="0"/>
              </a:spcAft>
              <a:buNone/>
            </a:pPr>
            <a:r>
              <a:rPr lang="en"/>
              <a:t>1789-1825: Trade &amp; Intercourse Era </a:t>
            </a:r>
            <a:endParaRPr/>
          </a:p>
          <a:p>
            <a:pPr indent="0" lvl="0" marL="0" rtl="0" algn="l">
              <a:spcBef>
                <a:spcPts val="0"/>
              </a:spcBef>
              <a:spcAft>
                <a:spcPts val="0"/>
              </a:spcAft>
              <a:buNone/>
            </a:pPr>
            <a:r>
              <a:rPr lang="en"/>
              <a:t>- </a:t>
            </a:r>
            <a:r>
              <a:rPr lang="en"/>
              <a:t>Purchasing Lands - </a:t>
            </a:r>
            <a:endParaRPr/>
          </a:p>
        </p:txBody>
      </p:sp>
      <p:sp>
        <p:nvSpPr>
          <p:cNvPr id="106" name="Google Shape;106;p19"/>
          <p:cNvSpPr txBox="1"/>
          <p:nvPr>
            <p:ph idx="1" type="body"/>
          </p:nvPr>
        </p:nvSpPr>
        <p:spPr>
          <a:xfrm>
            <a:off x="387900" y="1489825"/>
            <a:ext cx="8368200" cy="3274800"/>
          </a:xfrm>
          <a:prstGeom prst="rect">
            <a:avLst/>
          </a:prstGeom>
        </p:spPr>
        <p:txBody>
          <a:bodyPr anchorCtr="0" anchor="t" bIns="91425" lIns="91425" spcFirstLastPara="1" rIns="91425" wrap="square" tIns="91425">
            <a:normAutofit lnSpcReduction="10000"/>
          </a:bodyPr>
          <a:lstStyle/>
          <a:p>
            <a:pPr indent="0" lvl="0" marL="0" rtl="0" algn="l">
              <a:spcBef>
                <a:spcPts val="0"/>
              </a:spcBef>
              <a:spcAft>
                <a:spcPts val="0"/>
              </a:spcAft>
              <a:buNone/>
            </a:pPr>
            <a:r>
              <a:rPr b="1" lang="en" u="sng"/>
              <a:t>As a result of </a:t>
            </a:r>
            <a:r>
              <a:rPr b="1" lang="en" u="sng"/>
              <a:t>the Trade &amp; Intercourse Act:</a:t>
            </a:r>
            <a:endParaRPr b="1" u="sng"/>
          </a:p>
          <a:p>
            <a:pPr indent="-342900" lvl="0" marL="457200" rtl="0" algn="l">
              <a:spcBef>
                <a:spcPts val="1200"/>
              </a:spcBef>
              <a:spcAft>
                <a:spcPts val="0"/>
              </a:spcAft>
              <a:buSzPts val="1800"/>
              <a:buChar char="●"/>
            </a:pPr>
            <a:r>
              <a:rPr lang="en"/>
              <a:t>Indigenous Nations would be treated as foreign nations and lands would be </a:t>
            </a:r>
            <a:r>
              <a:rPr b="1" lang="en"/>
              <a:t>purchased</a:t>
            </a:r>
            <a:r>
              <a:rPr lang="en"/>
              <a:t> through treaties, although at a low cost</a:t>
            </a:r>
            <a:endParaRPr/>
          </a:p>
          <a:p>
            <a:pPr indent="457200" lvl="0" marL="0" rtl="0" algn="l">
              <a:spcBef>
                <a:spcPts val="1200"/>
              </a:spcBef>
              <a:spcAft>
                <a:spcPts val="0"/>
              </a:spcAft>
              <a:buNone/>
            </a:pPr>
            <a:r>
              <a:rPr i="1" lang="en"/>
              <a:t>* treaty: a legally binding agreement between </a:t>
            </a:r>
            <a:r>
              <a:rPr i="1" lang="en" u="sng"/>
              <a:t>sovereign</a:t>
            </a:r>
            <a:r>
              <a:rPr i="1" lang="en"/>
              <a:t> </a:t>
            </a:r>
            <a:r>
              <a:rPr i="1" lang="en" u="sng"/>
              <a:t>nations</a:t>
            </a:r>
            <a:r>
              <a:rPr i="1" lang="en"/>
              <a:t> </a:t>
            </a:r>
            <a:endParaRPr i="1"/>
          </a:p>
          <a:p>
            <a:pPr indent="-342900" lvl="0" marL="457200" rtl="0" algn="l">
              <a:spcBef>
                <a:spcPts val="1200"/>
              </a:spcBef>
              <a:spcAft>
                <a:spcPts val="0"/>
              </a:spcAft>
              <a:buSzPts val="1800"/>
              <a:buChar char="●"/>
            </a:pPr>
            <a:r>
              <a:rPr lang="en"/>
              <a:t>390 treaties would be negotiated between the United States and Native Nations </a:t>
            </a:r>
            <a:r>
              <a:rPr lang="en"/>
              <a:t>before 1871</a:t>
            </a:r>
            <a:endParaRPr/>
          </a:p>
          <a:p>
            <a:pPr indent="0" lvl="0" marL="0" rtl="0" algn="l">
              <a:spcBef>
                <a:spcPts val="1200"/>
              </a:spcBef>
              <a:spcAft>
                <a:spcPts val="0"/>
              </a:spcAft>
              <a:buNone/>
            </a:pPr>
            <a:r>
              <a:rPr b="1" lang="en" u="sng"/>
              <a:t>Sounds great, right?</a:t>
            </a:r>
            <a:endParaRPr b="1" u="sng"/>
          </a:p>
          <a:p>
            <a:pPr indent="457200" lvl="0" marL="0" rtl="0" algn="l">
              <a:spcBef>
                <a:spcPts val="1200"/>
              </a:spcBef>
              <a:spcAft>
                <a:spcPts val="1200"/>
              </a:spcAft>
              <a:buNone/>
            </a:pPr>
            <a:r>
              <a:rPr lang="en"/>
              <a:t>Q: What could possibly go wrong?</a:t>
            </a:r>
            <a:endParaRPr/>
          </a:p>
        </p:txBody>
      </p:sp>
      <p:sp>
        <p:nvSpPr>
          <p:cNvPr id="107" name="Google Shape;107;p19"/>
          <p:cNvSpPr/>
          <p:nvPr/>
        </p:nvSpPr>
        <p:spPr>
          <a:xfrm>
            <a:off x="499100" y="4324650"/>
            <a:ext cx="322200" cy="312000"/>
          </a:xfrm>
          <a:prstGeom prst="star4">
            <a:avLst>
              <a:gd fmla="val 12500" name="adj"/>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1" name="Shape 111"/>
        <p:cNvGrpSpPr/>
        <p:nvPr/>
      </p:nvGrpSpPr>
      <p:grpSpPr>
        <a:xfrm>
          <a:off x="0" y="0"/>
          <a:ext cx="0" cy="0"/>
          <a:chOff x="0" y="0"/>
          <a:chExt cx="0" cy="0"/>
        </a:xfrm>
      </p:grpSpPr>
      <p:sp>
        <p:nvSpPr>
          <p:cNvPr id="112" name="Google Shape;112;p20"/>
          <p:cNvSpPr txBox="1"/>
          <p:nvPr>
            <p:ph type="title"/>
          </p:nvPr>
        </p:nvSpPr>
        <p:spPr>
          <a:xfrm>
            <a:off x="387900" y="458025"/>
            <a:ext cx="8368200" cy="686100"/>
          </a:xfrm>
          <a:prstGeom prst="rect">
            <a:avLst/>
          </a:prstGeom>
        </p:spPr>
        <p:txBody>
          <a:bodyPr anchorCtr="0" anchor="b" bIns="91425" lIns="91425" spcFirstLastPara="1" rIns="91425" wrap="square" tIns="91425">
            <a:normAutofit/>
          </a:bodyPr>
          <a:lstStyle/>
          <a:p>
            <a:pPr indent="0" lvl="0" marL="0" rtl="0" algn="l">
              <a:spcBef>
                <a:spcPts val="0"/>
              </a:spcBef>
              <a:spcAft>
                <a:spcPts val="0"/>
              </a:spcAft>
              <a:buNone/>
            </a:pPr>
            <a:r>
              <a:rPr lang="en"/>
              <a:t>Comprehend &amp; Reflect</a:t>
            </a:r>
            <a:endParaRPr/>
          </a:p>
        </p:txBody>
      </p:sp>
      <p:sp>
        <p:nvSpPr>
          <p:cNvPr id="113" name="Google Shape;113;p20"/>
          <p:cNvSpPr txBox="1"/>
          <p:nvPr>
            <p:ph idx="1" type="body"/>
          </p:nvPr>
        </p:nvSpPr>
        <p:spPr>
          <a:xfrm>
            <a:off x="387900" y="1489824"/>
            <a:ext cx="8368200" cy="3078900"/>
          </a:xfrm>
          <a:prstGeom prst="rect">
            <a:avLst/>
          </a:prstGeom>
        </p:spPr>
        <p:txBody>
          <a:bodyPr anchorCtr="0" anchor="t" bIns="91425" lIns="91425" spcFirstLastPara="1" rIns="91425" wrap="square" tIns="91425">
            <a:normAutofit fontScale="85000" lnSpcReduction="20000"/>
          </a:bodyPr>
          <a:lstStyle/>
          <a:p>
            <a:pPr indent="0" lvl="0" marL="0" rtl="0" algn="l">
              <a:spcBef>
                <a:spcPts val="0"/>
              </a:spcBef>
              <a:spcAft>
                <a:spcPts val="0"/>
              </a:spcAft>
              <a:buNone/>
            </a:pPr>
            <a:r>
              <a:rPr b="1" lang="en"/>
              <a:t>1. The 1790 Trade &amp; Intercourse Act demonstrated that Congress recognized that they must _______________________ the land from Native Americans to reduce conflicts and continue U.S. expansion as orderly and fairly as possible.</a:t>
            </a:r>
            <a:endParaRPr b="1"/>
          </a:p>
          <a:p>
            <a:pPr indent="0" lvl="0" marL="0" rtl="0" algn="l">
              <a:spcBef>
                <a:spcPts val="1200"/>
              </a:spcBef>
              <a:spcAft>
                <a:spcPts val="0"/>
              </a:spcAft>
              <a:buNone/>
            </a:pPr>
            <a:r>
              <a:t/>
            </a:r>
            <a:endParaRPr b="1"/>
          </a:p>
          <a:p>
            <a:pPr indent="0" lvl="0" marL="0" rtl="0" algn="l">
              <a:spcBef>
                <a:spcPts val="1200"/>
              </a:spcBef>
              <a:spcAft>
                <a:spcPts val="0"/>
              </a:spcAft>
              <a:buNone/>
            </a:pPr>
            <a:r>
              <a:rPr b="1" lang="en"/>
              <a:t>2. Explain why the United States Federal Government was legally able to create treaties with Native Nations.</a:t>
            </a:r>
            <a:endParaRPr b="1"/>
          </a:p>
          <a:p>
            <a:pPr indent="0" lvl="0" marL="0" rtl="0" algn="l">
              <a:spcBef>
                <a:spcPts val="1200"/>
              </a:spcBef>
              <a:spcAft>
                <a:spcPts val="0"/>
              </a:spcAft>
              <a:buNone/>
            </a:pPr>
            <a:r>
              <a:t/>
            </a:r>
            <a:endParaRPr/>
          </a:p>
          <a:p>
            <a:pPr indent="0" lvl="0" marL="0" rtl="0" algn="l">
              <a:spcBef>
                <a:spcPts val="1200"/>
              </a:spcBef>
              <a:spcAft>
                <a:spcPts val="0"/>
              </a:spcAft>
              <a:buNone/>
            </a:pPr>
            <a:r>
              <a:t/>
            </a:r>
            <a:endParaRPr/>
          </a:p>
          <a:p>
            <a:pPr indent="0" lvl="0" marL="0" rtl="0" algn="l">
              <a:spcBef>
                <a:spcPts val="1200"/>
              </a:spcBef>
              <a:spcAft>
                <a:spcPts val="1200"/>
              </a:spcAft>
              <a:buNone/>
            </a:pPr>
            <a:r>
              <a:t/>
            </a:r>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7" name="Shape 117"/>
        <p:cNvGrpSpPr/>
        <p:nvPr/>
      </p:nvGrpSpPr>
      <p:grpSpPr>
        <a:xfrm>
          <a:off x="0" y="0"/>
          <a:ext cx="0" cy="0"/>
          <a:chOff x="0" y="0"/>
          <a:chExt cx="0" cy="0"/>
        </a:xfrm>
      </p:grpSpPr>
      <p:pic>
        <p:nvPicPr>
          <p:cNvPr id="118" name="Google Shape;118;p21"/>
          <p:cNvPicPr preferRelativeResize="0"/>
          <p:nvPr/>
        </p:nvPicPr>
        <p:blipFill rotWithShape="1">
          <a:blip r:embed="rId3">
            <a:alphaModFix amt="10000"/>
          </a:blip>
          <a:srcRect b="31297" l="0" r="0" t="50000"/>
          <a:stretch/>
        </p:blipFill>
        <p:spPr>
          <a:xfrm>
            <a:off x="0" y="0"/>
            <a:ext cx="9144000" cy="1144126"/>
          </a:xfrm>
          <a:prstGeom prst="rect">
            <a:avLst/>
          </a:prstGeom>
          <a:noFill/>
          <a:ln>
            <a:noFill/>
          </a:ln>
        </p:spPr>
      </p:pic>
      <p:sp>
        <p:nvSpPr>
          <p:cNvPr id="119" name="Google Shape;119;p21"/>
          <p:cNvSpPr txBox="1"/>
          <p:nvPr>
            <p:ph type="title"/>
          </p:nvPr>
        </p:nvSpPr>
        <p:spPr>
          <a:xfrm>
            <a:off x="387900" y="458025"/>
            <a:ext cx="8368200" cy="686100"/>
          </a:xfrm>
          <a:prstGeom prst="rect">
            <a:avLst/>
          </a:prstGeom>
        </p:spPr>
        <p:txBody>
          <a:bodyPr anchorCtr="0" anchor="b" bIns="91425" lIns="91425" spcFirstLastPara="1" rIns="91425" wrap="square" tIns="91425">
            <a:normAutofit/>
          </a:bodyPr>
          <a:lstStyle/>
          <a:p>
            <a:pPr indent="0" lvl="0" marL="0" rtl="0" algn="l">
              <a:spcBef>
                <a:spcPts val="0"/>
              </a:spcBef>
              <a:spcAft>
                <a:spcPts val="0"/>
              </a:spcAft>
              <a:buNone/>
            </a:pPr>
            <a:r>
              <a:rPr lang="en"/>
              <a:t>1825-1850: Removal Era</a:t>
            </a:r>
            <a:endParaRPr/>
          </a:p>
        </p:txBody>
      </p:sp>
      <p:sp>
        <p:nvSpPr>
          <p:cNvPr id="120" name="Google Shape;120;p21"/>
          <p:cNvSpPr txBox="1"/>
          <p:nvPr>
            <p:ph idx="1" type="body"/>
          </p:nvPr>
        </p:nvSpPr>
        <p:spPr>
          <a:xfrm>
            <a:off x="387900" y="1489824"/>
            <a:ext cx="8368200" cy="30789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b="1" lang="en" u="sng"/>
              <a:t>Mid-1820’s</a:t>
            </a:r>
            <a:r>
              <a:rPr lang="en"/>
              <a:t> - The U.S. Government began openly discussing the forceful move of all Tribal Nations west in order to give the U.S. more room to grow</a:t>
            </a:r>
            <a:endParaRPr/>
          </a:p>
          <a:p>
            <a:pPr indent="0" lvl="0" marL="0" rtl="0" algn="l">
              <a:spcBef>
                <a:spcPts val="1200"/>
              </a:spcBef>
              <a:spcAft>
                <a:spcPts val="0"/>
              </a:spcAft>
              <a:buNone/>
            </a:pPr>
            <a:r>
              <a:rPr b="1" lang="en" u="sng"/>
              <a:t>1830</a:t>
            </a:r>
            <a:r>
              <a:rPr lang="en"/>
              <a:t> - The Removal Act was passed under Andrew Jackson’s presidency</a:t>
            </a:r>
            <a:endParaRPr/>
          </a:p>
          <a:p>
            <a:pPr indent="-342900" lvl="0" marL="457200" rtl="0" algn="l">
              <a:spcBef>
                <a:spcPts val="1200"/>
              </a:spcBef>
              <a:spcAft>
                <a:spcPts val="0"/>
              </a:spcAft>
              <a:buSzPts val="1800"/>
              <a:buChar char="●"/>
            </a:pPr>
            <a:r>
              <a:rPr lang="en"/>
              <a:t>The government began to relocate Tribal Nations to “Indian Territory”</a:t>
            </a:r>
            <a:endParaRPr/>
          </a:p>
          <a:p>
            <a:pPr indent="-342900" lvl="0" marL="457200" rtl="0" algn="l">
              <a:spcBef>
                <a:spcPts val="0"/>
              </a:spcBef>
              <a:spcAft>
                <a:spcPts val="0"/>
              </a:spcAft>
              <a:buSzPts val="1800"/>
              <a:buChar char="●"/>
            </a:pPr>
            <a:r>
              <a:rPr b="1" lang="en"/>
              <a:t>Ultimate Goal</a:t>
            </a:r>
            <a:r>
              <a:rPr lang="en"/>
              <a:t>: Move all Native Nations past the Mississippi River and into Oklahoma, resulted in the Cherokee Trail of Tears</a:t>
            </a:r>
            <a:endParaRPr/>
          </a:p>
          <a:p>
            <a:pPr indent="-342900" lvl="0" marL="457200" rtl="0" algn="l">
              <a:spcBef>
                <a:spcPts val="0"/>
              </a:spcBef>
              <a:spcAft>
                <a:spcPts val="0"/>
              </a:spcAft>
              <a:buSzPts val="1800"/>
              <a:buChar char="●"/>
            </a:pPr>
            <a:r>
              <a:rPr lang="en"/>
              <a:t>Promised to have this land forever and that the Federal Government would protect that promise</a:t>
            </a:r>
            <a:endParaRPr/>
          </a:p>
        </p:txBody>
      </p:sp>
    </p:spTree>
  </p:cSld>
  <p:clrMapOvr>
    <a:masterClrMapping/>
  </p:clrMapOvr>
</p:sld>
</file>

<file path=ppt/theme/theme1.xml><?xml version="1.0" encoding="utf-8"?>
<a:theme xmlns:a="http://schemas.openxmlformats.org/drawingml/2006/main" xmlns:r="http://schemas.openxmlformats.org/officeDocument/2006/relationships" name="Marina">
  <a:themeElements>
    <a:clrScheme name="Marina">
      <a:dk1>
        <a:srgbClr val="FFFFFF"/>
      </a:dk1>
      <a:lt1>
        <a:srgbClr val="00517C"/>
      </a:lt1>
      <a:dk2>
        <a:srgbClr val="004065"/>
      </a:dk2>
      <a:lt2>
        <a:srgbClr val="CFD8DC"/>
      </a:lt2>
      <a:accent1>
        <a:srgbClr val="0277BD"/>
      </a:accent1>
      <a:accent2>
        <a:srgbClr val="558B2F"/>
      </a:accent2>
      <a:accent3>
        <a:srgbClr val="009688"/>
      </a:accent3>
      <a:accent4>
        <a:srgbClr val="039BE5"/>
      </a:accent4>
      <a:accent5>
        <a:srgbClr val="8BC34A"/>
      </a:accent5>
      <a:accent6>
        <a:srgbClr val="FFEB38"/>
      </a:accent6>
      <a:hlink>
        <a:srgbClr val="8BC34A"/>
      </a:hlink>
      <a:folHlink>
        <a:srgbClr val="8BC34A"/>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