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119f84ba99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119f84ba99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Q:</a:t>
            </a:r>
            <a:r>
              <a:rPr lang="en"/>
              <a:t> </a:t>
            </a:r>
            <a:r>
              <a:rPr lang="en"/>
              <a:t>Who do you think is writing this journal entry? (U.S. Federal Agent George H. Ambrose)</a:t>
            </a:r>
            <a:endParaRPr/>
          </a:p>
          <a:p>
            <a:pPr indent="0" lvl="0" marL="0" rtl="0" algn="l">
              <a:spcBef>
                <a:spcPts val="0"/>
              </a:spcBef>
              <a:spcAft>
                <a:spcPts val="0"/>
              </a:spcAft>
              <a:buClr>
                <a:schemeClr val="dk1"/>
              </a:buClr>
              <a:buSzPts val="1100"/>
              <a:buFont typeface="Arial"/>
              <a:buNone/>
            </a:pPr>
            <a:r>
              <a:rPr b="1" lang="en"/>
              <a:t>Q:</a:t>
            </a:r>
            <a:r>
              <a:rPr lang="en"/>
              <a:t> What event do you think he is writing about? (The Oregon Trail of Tears)</a:t>
            </a:r>
            <a:endParaRPr/>
          </a:p>
          <a:p>
            <a:pPr indent="0" lvl="0" marL="0" rtl="0" algn="l">
              <a:spcBef>
                <a:spcPts val="0"/>
              </a:spcBef>
              <a:spcAft>
                <a:spcPts val="0"/>
              </a:spcAft>
              <a:buClr>
                <a:schemeClr val="dk1"/>
              </a:buClr>
              <a:buSzPts val="1100"/>
              <a:buFont typeface="Arial"/>
              <a:buNone/>
            </a:pPr>
            <a:r>
              <a:rPr b="1" lang="en"/>
              <a:t>Q:</a:t>
            </a:r>
            <a:r>
              <a:rPr lang="en"/>
              <a:t> What are some of the key words/phrases in this entry that provide us with context? (“Jacksonville”-location, “Indians”-people, “tents, blankets, shoes”-supplies, “journey”-travel)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19f84ba99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19f84ba99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19f84ba99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19f84ba99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Faces of the Trail:</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Men, Women, &amp; Children traveled the 33 days by foot or horse/wagon.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of these individuals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Gertrude Mercier and Martha Jane Sands (top left image)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Hudson Family (bottom left image)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Solomon Riggs (center)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Jenny Riggs (right image)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119f84ba99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119f84ba99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final entry in George Ambrose’s journal. He summarizes the miles traveled and the number of births/deaths.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a:t>
            </a:r>
            <a:r>
              <a:rPr lang="en"/>
              <a:t>: After reading through some of Ambrose’s journal entries, what questions do you still have? </a:t>
            </a:r>
            <a:endParaRPr/>
          </a:p>
          <a:p>
            <a:pPr indent="0" lvl="0" marL="0" rtl="0" algn="l">
              <a:spcBef>
                <a:spcPts val="0"/>
              </a:spcBef>
              <a:spcAft>
                <a:spcPts val="0"/>
              </a:spcAft>
              <a:buNone/>
            </a:pPr>
            <a:r>
              <a:rPr b="1" lang="en"/>
              <a:t>Q</a:t>
            </a:r>
            <a:r>
              <a:rPr lang="en"/>
              <a:t>: What is missing from Ambrose’s journal? (The experience of the Native Peoples on the Trail of Tears)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19f84ba99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119f84ba99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quote from an article written by Stephen Dow Beckham. It is part of a larger paragraph stating:</a:t>
            </a:r>
            <a:endParaRPr/>
          </a:p>
          <a:p>
            <a:pPr indent="0" lvl="0" marL="0" rtl="0" algn="l">
              <a:spcBef>
                <a:spcPts val="0"/>
              </a:spcBef>
              <a:spcAft>
                <a:spcPts val="0"/>
              </a:spcAft>
              <a:buNone/>
            </a:pPr>
            <a:r>
              <a:rPr lang="en"/>
              <a:t>“The Ambrose diary, which follows, </a:t>
            </a:r>
            <a:r>
              <a:rPr lang="en"/>
              <a:t>documents to closing chapter on countless millennia of Indian tenure in the Rogue River Valley. Left behind were the bones of parents, grandparents, and ancestors, ages-old villages and fisheries, and a way of life well-tuned to the rhythms of a beautiful land.”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a:t>
            </a:r>
            <a:r>
              <a:rPr lang="en"/>
              <a:t>: How does this quote change the way you think about the removal of Native Peoples?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19f84ba99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19f84ba99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19f84ba99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19f84ba99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19f84ba9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19f84ba9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19f84ba9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19f84ba9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119f84ba9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119f84ba9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b="1" lang="en"/>
              <a:t>Q</a:t>
            </a:r>
            <a:r>
              <a:rPr lang="en"/>
              <a:t>: What major event in U.S./Oregon history was </a:t>
            </a:r>
            <a:r>
              <a:rPr lang="en"/>
              <a:t>occurring</a:t>
            </a:r>
            <a:r>
              <a:rPr lang="en"/>
              <a:t> at this time? (Oregon Trail)</a:t>
            </a:r>
            <a:endParaRPr/>
          </a:p>
          <a:p>
            <a:pPr indent="0" lvl="0" marL="0" rtl="0" algn="l">
              <a:spcBef>
                <a:spcPts val="0"/>
              </a:spcBef>
              <a:spcAft>
                <a:spcPts val="0"/>
              </a:spcAft>
              <a:buNone/>
            </a:pPr>
            <a:r>
              <a:rPr lang="en"/>
              <a:t>**</a:t>
            </a:r>
            <a:r>
              <a:rPr b="1" lang="en"/>
              <a:t>Q</a:t>
            </a:r>
            <a:r>
              <a:rPr lang="en"/>
              <a:t>: What do you think was the purpose of these fences? Keeping animals in, keeping Native Americans out, division of land?</a:t>
            </a:r>
            <a:endParaRPr/>
          </a:p>
          <a:p>
            <a:pPr indent="0" lvl="0" marL="0" rtl="0" algn="l">
              <a:spcBef>
                <a:spcPts val="0"/>
              </a:spcBef>
              <a:spcAft>
                <a:spcPts val="0"/>
              </a:spcAft>
              <a:buNone/>
            </a:pPr>
            <a:r>
              <a:rPr lang="en"/>
              <a:t>***At this time it was illegal for Native Americans to </a:t>
            </a:r>
            <a:r>
              <a:rPr lang="en"/>
              <a:t>possess</a:t>
            </a:r>
            <a:r>
              <a:rPr lang="en"/>
              <a:t> a firearm or purchase </a:t>
            </a:r>
            <a:r>
              <a:rPr lang="en"/>
              <a:t>ammunition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19f84ba9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19f84ba9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19f84ba9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19f84ba9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Chinuk Words:</a:t>
            </a:r>
            <a:endParaRPr b="1"/>
          </a:p>
          <a:p>
            <a:pPr indent="0" lvl="0" marL="0" rtl="0" algn="l">
              <a:spcBef>
                <a:spcPts val="0"/>
              </a:spcBef>
              <a:spcAft>
                <a:spcPts val="0"/>
              </a:spcAft>
              <a:buClr>
                <a:schemeClr val="dk1"/>
              </a:buClr>
              <a:buSzPts val="1100"/>
              <a:buFont typeface="Arial"/>
              <a:buNone/>
            </a:pPr>
            <a:r>
              <a:rPr lang="en"/>
              <a:t>removed - ɬaq</a:t>
            </a:r>
            <a:endParaRPr/>
          </a:p>
          <a:p>
            <a:pPr indent="0" lvl="0" marL="0" rtl="0" algn="l">
              <a:spcBef>
                <a:spcPts val="0"/>
              </a:spcBef>
              <a:spcAft>
                <a:spcPts val="0"/>
              </a:spcAft>
              <a:buClr>
                <a:schemeClr val="dk1"/>
              </a:buClr>
              <a:buSzPts val="1100"/>
              <a:buFont typeface="Arial"/>
              <a:buNone/>
            </a:pPr>
            <a:r>
              <a:rPr lang="en">
                <a:solidFill>
                  <a:schemeClr val="dk1"/>
                </a:solidFill>
              </a:rPr>
              <a:t>Grand Ronde - shawash-iliʔi</a:t>
            </a:r>
            <a:endParaRPr>
              <a:solidFill>
                <a:schemeClr val="dk1"/>
              </a:solidFill>
            </a:endParaRPr>
          </a:p>
          <a:p>
            <a:pPr indent="0" lvl="0" marL="0" rtl="0" algn="l">
              <a:spcBef>
                <a:spcPts val="0"/>
              </a:spcBef>
              <a:spcAft>
                <a:spcPts val="0"/>
              </a:spcAft>
              <a:buNone/>
            </a:pPr>
            <a:r>
              <a:rPr lang="en">
                <a:solidFill>
                  <a:schemeClr val="dk1"/>
                </a:solidFill>
              </a:rPr>
              <a:t>wintertime - k</a:t>
            </a:r>
            <a:r>
              <a:rPr baseline="30000" lang="en">
                <a:solidFill>
                  <a:schemeClr val="dk1"/>
                </a:solidFill>
              </a:rPr>
              <a:t>h</a:t>
            </a:r>
            <a:r>
              <a:rPr lang="en">
                <a:solidFill>
                  <a:schemeClr val="dk1"/>
                </a:solidFill>
              </a:rPr>
              <a:t>ul-iliʔi</a:t>
            </a:r>
            <a:endParaRPr>
              <a:solidFill>
                <a:schemeClr val="dk1"/>
              </a:solidFill>
            </a:endParaRPr>
          </a:p>
          <a:p>
            <a:pPr indent="0" lvl="0" marL="0" rtl="0" algn="l">
              <a:spcBef>
                <a:spcPts val="0"/>
              </a:spcBef>
              <a:spcAft>
                <a:spcPts val="0"/>
              </a:spcAft>
              <a:buNone/>
            </a:pPr>
            <a:r>
              <a:rPr lang="en">
                <a:solidFill>
                  <a:schemeClr val="dk1"/>
                </a:solidFill>
              </a:rPr>
              <a:t>days (sans)</a:t>
            </a:r>
            <a:endParaRPr>
              <a:solidFill>
                <a:schemeClr val="dk1"/>
              </a:solidFill>
            </a:endParaRPr>
          </a:p>
          <a:p>
            <a:pPr indent="0" lvl="0" marL="0" rtl="0" algn="l">
              <a:spcBef>
                <a:spcPts val="0"/>
              </a:spcBef>
              <a:spcAft>
                <a:spcPts val="0"/>
              </a:spcAft>
              <a:buNone/>
            </a:pPr>
            <a:r>
              <a:rPr lang="en">
                <a:solidFill>
                  <a:schemeClr val="dk1"/>
                </a:solidFill>
              </a:rPr>
              <a:t>to die (chaku-hilu)</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birth (t’ɬap-tǝnas)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119f84ba9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119f84ba9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Deep Dive:</a:t>
            </a:r>
            <a:endParaRPr b="1"/>
          </a:p>
          <a:p>
            <a:pPr indent="-298450" lvl="0" marL="457200" rtl="0" algn="l">
              <a:spcBef>
                <a:spcPts val="0"/>
              </a:spcBef>
              <a:spcAft>
                <a:spcPts val="0"/>
              </a:spcAft>
              <a:buSzPts val="1100"/>
              <a:buChar char="●"/>
            </a:pPr>
            <a:r>
              <a:rPr b="1" lang="en"/>
              <a:t>Green: </a:t>
            </a:r>
            <a:r>
              <a:rPr lang="en"/>
              <a:t>discussion of need for additional teams - Why do you think Ambrose was so </a:t>
            </a:r>
            <a:r>
              <a:rPr lang="en"/>
              <a:t>concerned</a:t>
            </a:r>
            <a:r>
              <a:rPr lang="en"/>
              <a:t> about the need for additional teams of U.S. Government soldiers? What were the jobs of these soldiers?</a:t>
            </a:r>
            <a:endParaRPr/>
          </a:p>
          <a:p>
            <a:pPr indent="-298450" lvl="0" marL="457200" rtl="0" algn="l">
              <a:spcBef>
                <a:spcPts val="0"/>
              </a:spcBef>
              <a:spcAft>
                <a:spcPts val="0"/>
              </a:spcAft>
              <a:buSzPts val="1100"/>
              <a:buChar char="●"/>
            </a:pPr>
            <a:r>
              <a:rPr b="1" lang="en"/>
              <a:t>Purple:</a:t>
            </a:r>
            <a:r>
              <a:rPr lang="en"/>
              <a:t> are these items that the Tribes were </a:t>
            </a:r>
            <a:r>
              <a:rPr lang="en"/>
              <a:t>familiar</a:t>
            </a:r>
            <a:r>
              <a:rPr lang="en"/>
              <a:t> with?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19f84ba9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19f84ba9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Deep Dive:</a:t>
            </a:r>
            <a:endParaRPr b="1"/>
          </a:p>
          <a:p>
            <a:pPr indent="-298450" lvl="0" marL="457200" rtl="0" algn="l">
              <a:spcBef>
                <a:spcPts val="0"/>
              </a:spcBef>
              <a:spcAft>
                <a:spcPts val="0"/>
              </a:spcAft>
              <a:buSzPts val="1100"/>
              <a:buChar char="●"/>
            </a:pPr>
            <a:r>
              <a:rPr b="1" lang="en"/>
              <a:t>Green: </a:t>
            </a:r>
            <a:r>
              <a:rPr lang="en"/>
              <a:t>what does he mean by “excitement”? (fear)</a:t>
            </a:r>
            <a:endParaRPr/>
          </a:p>
          <a:p>
            <a:pPr indent="-298450" lvl="0" marL="457200" rtl="0" algn="l">
              <a:spcBef>
                <a:spcPts val="0"/>
              </a:spcBef>
              <a:spcAft>
                <a:spcPts val="0"/>
              </a:spcAft>
              <a:buSzPts val="1100"/>
              <a:buChar char="●"/>
            </a:pPr>
            <a:r>
              <a:rPr b="1" lang="en"/>
              <a:t>Purple:</a:t>
            </a:r>
            <a:r>
              <a:rPr lang="en"/>
              <a:t> who are the “evil disposed persons”? (the self-styled executioners aiming to execute the Native Peoples)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Q:</a:t>
            </a:r>
            <a:r>
              <a:rPr lang="en"/>
              <a:t> Why do you think Ambrose called-in additional resources </a:t>
            </a:r>
            <a:endParaRPr/>
          </a:p>
          <a:p>
            <a:pPr indent="0" lvl="0" marL="0" rtl="0" algn="l">
              <a:spcBef>
                <a:spcPts val="0"/>
              </a:spcBef>
              <a:spcAft>
                <a:spcPts val="0"/>
              </a:spcAft>
              <a:buNone/>
            </a:pPr>
            <a:r>
              <a:rPr lang="en"/>
              <a:t>(</a:t>
            </a:r>
            <a:r>
              <a:rPr b="1" lang="en"/>
              <a:t>Possible Answers</a:t>
            </a:r>
            <a:r>
              <a:rPr lang="en"/>
              <a:t>: to protect the Native peoples because he cares for them as human-beings, to protect the Native peoples to ensure he can fulfill his job requirements, to protect himself and the other teams of Federal Agents, etc.)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119f84ba99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119f84ba99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Q: </a:t>
            </a:r>
            <a:r>
              <a:rPr lang="en"/>
              <a:t>Who/what does Ambrose seem to share the most information about? (Weather &amp; Cattle)</a:t>
            </a:r>
            <a:endParaRPr/>
          </a:p>
          <a:p>
            <a:pPr indent="0" lvl="0" marL="0" rtl="0" algn="l">
              <a:spcBef>
                <a:spcPts val="0"/>
              </a:spcBef>
              <a:spcAft>
                <a:spcPts val="0"/>
              </a:spcAft>
              <a:buNone/>
            </a:pPr>
            <a:r>
              <a:rPr b="1" lang="en"/>
              <a:t>Q: </a:t>
            </a:r>
            <a:r>
              <a:rPr lang="en"/>
              <a:t>In the entry from March 5th, Ambrose very briefly mentions that death of a Native girl. What does this brief statement tell us? How does it make you feel (or think) about Ambrose? (He seems to care primarily for the </a:t>
            </a:r>
            <a:r>
              <a:rPr lang="en"/>
              <a:t>animals and other U.S. Agents on the journey but very little about the Native Americans he is transporting)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1.jpg"/><Relationship Id="rId7"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slide" Target="/ppt/slid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grandronde.org/history-culture/"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3"/>
          <p:cNvPicPr preferRelativeResize="0"/>
          <p:nvPr/>
        </p:nvPicPr>
        <p:blipFill rotWithShape="1">
          <a:blip r:embed="rId3">
            <a:alphaModFix amt="20000"/>
          </a:blip>
          <a:srcRect b="18188" l="18810" r="19895" t="17881"/>
          <a:stretch/>
        </p:blipFill>
        <p:spPr>
          <a:xfrm rot="-2700010">
            <a:off x="2153454" y="245053"/>
            <a:ext cx="4837097" cy="4653391"/>
          </a:xfrm>
          <a:prstGeom prst="rect">
            <a:avLst/>
          </a:prstGeom>
          <a:noFill/>
          <a:ln>
            <a:noFill/>
          </a:ln>
        </p:spPr>
      </p:pic>
      <p:sp>
        <p:nvSpPr>
          <p:cNvPr id="68" name="Google Shape;68;p13"/>
          <p:cNvSpPr txBox="1"/>
          <p:nvPr>
            <p:ph type="title"/>
          </p:nvPr>
        </p:nvSpPr>
        <p:spPr>
          <a:xfrm>
            <a:off x="490250" y="488250"/>
            <a:ext cx="82029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1900"/>
              <a:t>“</a:t>
            </a:r>
            <a:r>
              <a:rPr i="1" lang="en" sz="1900"/>
              <a:t>The weather still continues pleasant. It was found necessary to have more teams than at first contemplated. I accordingly proceeded to Jacksonville for that purpose, and also to provide some articles, such as clothing and blankets to add to the comfort of the Indians, although the weather is sett down as pleasant. It certainly would be regarded as such, especially at this season of the year, however the nights are quite frosty and the mornings cool, sufficiently so, to render it necessary that they should be provided with Tents, Blankets, shoes &amp; such necessities as would tend to promote their comfort while on their journey which being procured the day was spent in distributing the articles among them. Also two additional teams were secured to convey the sick, aged, and infirm. Our teams now number eight which I fear will not be sufficient. Thirty four Indians are disabled from traveling by reason of Sickness aside from the aged and infirm, who will as a matter of course have to be hauled.</a:t>
            </a:r>
            <a:r>
              <a:rPr lang="en" sz="1900"/>
              <a:t>”</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2"/>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170" name="Google Shape;170;p22"/>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171" name="Google Shape;171;p22"/>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172" name="Google Shape;172;p22"/>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173" name="Google Shape;173;p22"/>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174" name="Google Shape;174;p22"/>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175" name="Google Shape;175;p22"/>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March 7th Friday</a:t>
            </a:r>
            <a:endParaRPr/>
          </a:p>
        </p:txBody>
      </p:sp>
      <p:sp>
        <p:nvSpPr>
          <p:cNvPr id="176" name="Google Shape;176;p22"/>
          <p:cNvSpPr txBox="1"/>
          <p:nvPr>
            <p:ph idx="1" type="body"/>
          </p:nvPr>
        </p:nvSpPr>
        <p:spPr>
          <a:xfrm>
            <a:off x="471900" y="1919075"/>
            <a:ext cx="4100100" cy="2710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a:t>“</a:t>
            </a:r>
            <a:r>
              <a:rPr i="1" lang="en"/>
              <a:t>The weather still continued cool and frosty of nights and pleasant thru the day. Our road today hilly &amp; in places quite rocky. An Indian woman died this morning &amp; the number of sick increasing. It was found necessary to hire or buy another team. I soon procured one &amp; continued our march. We drove today a distance of ten miles &amp; encamped in Round </a:t>
            </a:r>
            <a:r>
              <a:rPr i="1" lang="en"/>
              <a:t>Prairie</a:t>
            </a:r>
            <a:r>
              <a:rPr i="1" lang="en"/>
              <a:t> on the South Umpqua yet.</a:t>
            </a:r>
            <a:r>
              <a:rPr lang="en"/>
              <a:t>”</a:t>
            </a:r>
            <a:endParaRPr/>
          </a:p>
        </p:txBody>
      </p:sp>
      <p:pic>
        <p:nvPicPr>
          <p:cNvPr id="177" name="Google Shape;177;p22"/>
          <p:cNvPicPr preferRelativeResize="0"/>
          <p:nvPr/>
        </p:nvPicPr>
        <p:blipFill>
          <a:blip r:embed="rId4">
            <a:alphaModFix/>
          </a:blip>
          <a:stretch>
            <a:fillRect/>
          </a:stretch>
        </p:blipFill>
        <p:spPr>
          <a:xfrm>
            <a:off x="4724400" y="1851086"/>
            <a:ext cx="4267200" cy="2846181"/>
          </a:xfrm>
          <a:prstGeom prst="rect">
            <a:avLst/>
          </a:prstGeom>
          <a:noFill/>
          <a:ln cap="flat" cmpd="sng" w="38100">
            <a:solidFill>
              <a:schemeClr val="dk2"/>
            </a:solidFill>
            <a:prstDash val="solid"/>
            <a:round/>
            <a:headEnd len="sm" w="sm" type="none"/>
            <a:tailEnd len="sm" w="sm" type="none"/>
          </a:ln>
        </p:spPr>
      </p:pic>
      <p:sp>
        <p:nvSpPr>
          <p:cNvPr id="178" name="Google Shape;178;p22"/>
          <p:cNvSpPr txBox="1"/>
          <p:nvPr/>
        </p:nvSpPr>
        <p:spPr>
          <a:xfrm>
            <a:off x="5705550" y="4697275"/>
            <a:ext cx="2304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Roboto"/>
                <a:ea typeface="Roboto"/>
                <a:cs typeface="Roboto"/>
                <a:sym typeface="Roboto"/>
              </a:rPr>
              <a:t>Round Prairie - Douglas County, Oregon</a:t>
            </a:r>
            <a:endParaRPr sz="8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3"/>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184" name="Google Shape;184;p23"/>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185" name="Google Shape;185;p23"/>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186" name="Google Shape;186;p23"/>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187" name="Google Shape;187;p23"/>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188" name="Google Shape;188;p23"/>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189" name="Google Shape;189;p23"/>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March 12th - March 24th</a:t>
            </a:r>
            <a:endParaRPr/>
          </a:p>
        </p:txBody>
      </p:sp>
      <p:sp>
        <p:nvSpPr>
          <p:cNvPr id="190" name="Google Shape;190;p23"/>
          <p:cNvSpPr txBox="1"/>
          <p:nvPr>
            <p:ph idx="1" type="body"/>
          </p:nvPr>
        </p:nvSpPr>
        <p:spPr>
          <a:xfrm>
            <a:off x="309950" y="1919075"/>
            <a:ext cx="4700700" cy="27102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en"/>
              <a:t>Weather</a:t>
            </a:r>
            <a:endParaRPr/>
          </a:p>
          <a:p>
            <a:pPr indent="-325755" lvl="0" marL="457200" rtl="0" algn="l">
              <a:spcBef>
                <a:spcPts val="0"/>
              </a:spcBef>
              <a:spcAft>
                <a:spcPts val="0"/>
              </a:spcAft>
              <a:buSzPct val="100000"/>
              <a:buChar char="●"/>
            </a:pPr>
            <a:r>
              <a:rPr lang="en"/>
              <a:t>Lost cattle</a:t>
            </a:r>
            <a:endParaRPr/>
          </a:p>
          <a:p>
            <a:pPr indent="-325755" lvl="0" marL="457200" rtl="0" algn="l">
              <a:spcBef>
                <a:spcPts val="0"/>
              </a:spcBef>
              <a:spcAft>
                <a:spcPts val="0"/>
              </a:spcAft>
              <a:buSzPct val="100000"/>
              <a:buChar char="●"/>
            </a:pPr>
            <a:r>
              <a:rPr lang="en"/>
              <a:t>Conditions of trail</a:t>
            </a:r>
            <a:endParaRPr/>
          </a:p>
          <a:p>
            <a:pPr indent="-325755" lvl="0" marL="457200" rtl="0" algn="l">
              <a:spcBef>
                <a:spcPts val="0"/>
              </a:spcBef>
              <a:spcAft>
                <a:spcPts val="0"/>
              </a:spcAft>
              <a:buSzPct val="100000"/>
              <a:buChar char="●"/>
            </a:pPr>
            <a:r>
              <a:rPr lang="en"/>
              <a:t>Brief mentions of death</a:t>
            </a:r>
            <a:endParaRPr/>
          </a:p>
          <a:p>
            <a:pPr indent="-325755" lvl="0" marL="457200" rtl="0" algn="l">
              <a:spcBef>
                <a:spcPts val="0"/>
              </a:spcBef>
              <a:spcAft>
                <a:spcPts val="0"/>
              </a:spcAft>
              <a:buSzPct val="100000"/>
              <a:buChar char="●"/>
            </a:pPr>
            <a:r>
              <a:rPr lang="en"/>
              <a:t>Although not mentioned often by Ambrose, the Native Peoples on the trail faced illness, exhaustion, hunger, and physical injury.</a:t>
            </a:r>
            <a:endParaRPr/>
          </a:p>
          <a:p>
            <a:pPr indent="-325755" lvl="0" marL="457200" rtl="0" algn="l">
              <a:spcBef>
                <a:spcPts val="0"/>
              </a:spcBef>
              <a:spcAft>
                <a:spcPts val="0"/>
              </a:spcAft>
              <a:buSzPct val="100000"/>
              <a:buChar char="●"/>
            </a:pPr>
            <a:r>
              <a:rPr lang="en"/>
              <a:t>“</a:t>
            </a:r>
            <a:r>
              <a:rPr lang="en"/>
              <a:t>It almost makes me shed tears to listen to them as they totter along,” observed Lt. E.O.C. Ord who witnessed one of these removals.</a:t>
            </a:r>
            <a:endParaRPr/>
          </a:p>
        </p:txBody>
      </p:sp>
      <p:pic>
        <p:nvPicPr>
          <p:cNvPr descr="C:\Users\trinitym\AppData\Local\Microsoft\Windows\Temporary Internet Files\Content.Outlook\T50WTH1A\martha- gertrude.jpg" id="191" name="Google Shape;191;p23"/>
          <p:cNvPicPr preferRelativeResize="0"/>
          <p:nvPr/>
        </p:nvPicPr>
        <p:blipFill rotWithShape="1">
          <a:blip r:embed="rId4">
            <a:alphaModFix/>
          </a:blip>
          <a:srcRect b="0" l="0" r="0" t="0"/>
          <a:stretch/>
        </p:blipFill>
        <p:spPr>
          <a:xfrm>
            <a:off x="6845350" y="3743850"/>
            <a:ext cx="1943127" cy="1239749"/>
          </a:xfrm>
          <a:prstGeom prst="rect">
            <a:avLst/>
          </a:prstGeom>
          <a:noFill/>
          <a:ln cap="flat" cmpd="sng" w="38100">
            <a:solidFill>
              <a:srgbClr val="B45F06"/>
            </a:solidFill>
            <a:prstDash val="solid"/>
            <a:round/>
            <a:headEnd len="sm" w="sm" type="none"/>
            <a:tailEnd len="sm" w="sm" type="none"/>
          </a:ln>
        </p:spPr>
      </p:pic>
      <p:pic>
        <p:nvPicPr>
          <p:cNvPr descr="C:\Users\trinitym\AppData\Local\Microsoft\Windows\Temporary Internet Files\Content.Outlook\T50WTH1A\hudson family (2).jpg" id="192" name="Google Shape;192;p23"/>
          <p:cNvPicPr preferRelativeResize="0"/>
          <p:nvPr/>
        </p:nvPicPr>
        <p:blipFill rotWithShape="1">
          <a:blip r:embed="rId5">
            <a:alphaModFix/>
          </a:blip>
          <a:srcRect b="0" l="0" r="0" t="0"/>
          <a:stretch/>
        </p:blipFill>
        <p:spPr>
          <a:xfrm>
            <a:off x="5335026" y="3799695"/>
            <a:ext cx="1510324" cy="1183905"/>
          </a:xfrm>
          <a:prstGeom prst="rect">
            <a:avLst/>
          </a:prstGeom>
          <a:noFill/>
          <a:ln cap="flat" cmpd="sng" w="38100">
            <a:solidFill>
              <a:srgbClr val="B45F06"/>
            </a:solidFill>
            <a:prstDash val="solid"/>
            <a:round/>
            <a:headEnd len="sm" w="sm" type="none"/>
            <a:tailEnd len="sm" w="sm" type="none"/>
          </a:ln>
        </p:spPr>
      </p:pic>
      <p:pic>
        <p:nvPicPr>
          <p:cNvPr descr="C:\Users\trinitym\AppData\Local\Microsoft\Windows\Temporary Internet Files\Content.Outlook\T50WTH1A\solomon riggs (2).jpg" id="193" name="Google Shape;193;p23"/>
          <p:cNvPicPr preferRelativeResize="0"/>
          <p:nvPr/>
        </p:nvPicPr>
        <p:blipFill rotWithShape="1">
          <a:blip r:embed="rId6">
            <a:alphaModFix/>
          </a:blip>
          <a:srcRect b="6650" l="0" r="4534" t="13801"/>
          <a:stretch/>
        </p:blipFill>
        <p:spPr>
          <a:xfrm>
            <a:off x="5764784" y="1804900"/>
            <a:ext cx="1606228" cy="1938951"/>
          </a:xfrm>
          <a:prstGeom prst="rect">
            <a:avLst/>
          </a:prstGeom>
          <a:noFill/>
          <a:ln cap="flat" cmpd="sng" w="38100">
            <a:solidFill>
              <a:srgbClr val="B45F06"/>
            </a:solidFill>
            <a:prstDash val="solid"/>
            <a:round/>
            <a:headEnd len="sm" w="sm" type="none"/>
            <a:tailEnd len="sm" w="sm" type="none"/>
          </a:ln>
        </p:spPr>
      </p:pic>
      <p:pic>
        <p:nvPicPr>
          <p:cNvPr descr="C:\Users\trinitym\AppData\Local\Microsoft\Windows\Temporary Internet Files\Content.Outlook\T50WTH1A\100100101042-2 (6).JPG" id="194" name="Google Shape;194;p23"/>
          <p:cNvPicPr preferRelativeResize="0"/>
          <p:nvPr/>
        </p:nvPicPr>
        <p:blipFill rotWithShape="1">
          <a:blip r:embed="rId7">
            <a:alphaModFix/>
          </a:blip>
          <a:srcRect b="20062" l="13931" r="11769" t="12136"/>
          <a:stretch/>
        </p:blipFill>
        <p:spPr>
          <a:xfrm>
            <a:off x="7370975" y="1804911"/>
            <a:ext cx="1417500" cy="1938939"/>
          </a:xfrm>
          <a:prstGeom prst="rect">
            <a:avLst/>
          </a:prstGeom>
          <a:noFill/>
          <a:ln cap="flat" cmpd="sng" w="38100">
            <a:solidFill>
              <a:srgbClr val="B45F06"/>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4"/>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200" name="Google Shape;200;p24"/>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201" name="Google Shape;201;p24"/>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202" name="Google Shape;202;p24"/>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203" name="Google Shape;203;p24"/>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204" name="Google Shape;204;p24"/>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205" name="Google Shape;205;p24"/>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Final Entry: March 25th Tuesday </a:t>
            </a:r>
            <a:endParaRPr/>
          </a:p>
        </p:txBody>
      </p:sp>
      <p:sp>
        <p:nvSpPr>
          <p:cNvPr id="206" name="Google Shape;206;p24"/>
          <p:cNvSpPr txBox="1"/>
          <p:nvPr>
            <p:ph idx="1" type="body"/>
          </p:nvPr>
        </p:nvSpPr>
        <p:spPr>
          <a:xfrm>
            <a:off x="471900" y="1919075"/>
            <a:ext cx="8222100" cy="271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t>
            </a:r>
            <a:r>
              <a:rPr i="1" lang="en"/>
              <a:t>Clear &amp; pleasant we got an early start this morning and after driving hard all day reach the reservation about four o’clock in the evening after driving a distance of sixteen miles, so ends my journey &amp; journal after a period of thirty three days in which time we traveled a distance of two hundred &amp; sixty miles started with three hundred and ninety-five Indians. Eight deaths and eight births leaving the number the same as when we started.</a:t>
            </a:r>
            <a:r>
              <a:rPr lang="e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type="title"/>
          </p:nvPr>
        </p:nvSpPr>
        <p:spPr>
          <a:xfrm>
            <a:off x="450150" y="495650"/>
            <a:ext cx="8242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i="1" lang="en" sz="4400"/>
              <a:t>“Left behind were the bones of parents, grandparents, and ancestors, ages-old villages and fisheries, and a way of life well-tuned to the rhythms of a beautiful land.”</a:t>
            </a:r>
            <a:endParaRPr i="1" sz="4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6"/>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217" name="Google Shape;217;p26"/>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218" name="Google Shape;218;p26"/>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219" name="Google Shape;219;p26"/>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220" name="Google Shape;220;p26"/>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221" name="Google Shape;221;p26"/>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222" name="Google Shape;222;p2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Activity</a:t>
            </a:r>
            <a:endParaRPr/>
          </a:p>
        </p:txBody>
      </p:sp>
      <p:sp>
        <p:nvSpPr>
          <p:cNvPr id="223" name="Google Shape;223;p26"/>
          <p:cNvSpPr txBox="1"/>
          <p:nvPr>
            <p:ph idx="1" type="body"/>
          </p:nvPr>
        </p:nvSpPr>
        <p:spPr>
          <a:xfrm>
            <a:off x="471900" y="1919075"/>
            <a:ext cx="8222100" cy="2710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The information provided about the Oregon Trail of Tears comes almost entirely from the viewpoint of the White United States Federal Agents escorting the Native Peoples from the Table Rock Reservation to the Grand Ronde Reservation. </a:t>
            </a:r>
            <a:endParaRPr/>
          </a:p>
          <a:p>
            <a:pPr indent="0" lvl="0" marL="0" rtl="0" algn="l">
              <a:spcBef>
                <a:spcPts val="1200"/>
              </a:spcBef>
              <a:spcAft>
                <a:spcPts val="1200"/>
              </a:spcAft>
              <a:buNone/>
            </a:pPr>
            <a:r>
              <a:rPr lang="en"/>
              <a:t>What we are missing is the Native American perspective. Based on what you have learned about the trail and the hardships endured by the Native Peoples on the journey, write a journal entry map from the Native American perspective. Use the Trail of Tears </a:t>
            </a:r>
            <a:r>
              <a:rPr lang="en"/>
              <a:t>map</a:t>
            </a:r>
            <a:r>
              <a:rPr lang="en"/>
              <a:t> on </a:t>
            </a:r>
            <a:r>
              <a:rPr lang="en" u="sng">
                <a:solidFill>
                  <a:schemeClr val="hlink"/>
                </a:solidFill>
                <a:hlinkClick action="ppaction://hlinksldjump" r:id="rId4"/>
              </a:rPr>
              <a:t>Slide 6</a:t>
            </a:r>
            <a:r>
              <a:rPr lang="en"/>
              <a:t> as an example.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27"/>
          <p:cNvPicPr preferRelativeResize="0"/>
          <p:nvPr/>
        </p:nvPicPr>
        <p:blipFill rotWithShape="1">
          <a:blip r:embed="rId3">
            <a:alphaModFix amt="15000"/>
          </a:blip>
          <a:srcRect b="18188" l="18810" r="19895" t="17881"/>
          <a:stretch/>
        </p:blipFill>
        <p:spPr>
          <a:xfrm rot="-5400015">
            <a:off x="1643286" y="237928"/>
            <a:ext cx="1166725" cy="1193144"/>
          </a:xfrm>
          <a:prstGeom prst="rect">
            <a:avLst/>
          </a:prstGeom>
          <a:noFill/>
          <a:ln>
            <a:noFill/>
          </a:ln>
        </p:spPr>
      </p:pic>
      <p:pic>
        <p:nvPicPr>
          <p:cNvPr id="229" name="Google Shape;229;p27"/>
          <p:cNvPicPr preferRelativeResize="0"/>
          <p:nvPr/>
        </p:nvPicPr>
        <p:blipFill rotWithShape="1">
          <a:blip r:embed="rId3">
            <a:alphaModFix amt="15000"/>
          </a:blip>
          <a:srcRect b="18188" l="18810" r="19895" t="17881"/>
          <a:stretch/>
        </p:blipFill>
        <p:spPr>
          <a:xfrm rot="-5400015">
            <a:off x="450136" y="237928"/>
            <a:ext cx="1166725" cy="1193144"/>
          </a:xfrm>
          <a:prstGeom prst="rect">
            <a:avLst/>
          </a:prstGeom>
          <a:noFill/>
          <a:ln>
            <a:noFill/>
          </a:ln>
        </p:spPr>
      </p:pic>
      <p:sp>
        <p:nvSpPr>
          <p:cNvPr id="230" name="Google Shape;230;p27"/>
          <p:cNvSpPr txBox="1"/>
          <p:nvPr>
            <p:ph type="title"/>
          </p:nvPr>
        </p:nvSpPr>
        <p:spPr>
          <a:xfrm>
            <a:off x="226078" y="357800"/>
            <a:ext cx="2808000" cy="953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to Include:</a:t>
            </a:r>
            <a:endParaRPr/>
          </a:p>
        </p:txBody>
      </p:sp>
      <p:sp>
        <p:nvSpPr>
          <p:cNvPr id="231" name="Google Shape;231;p27"/>
          <p:cNvSpPr txBox="1"/>
          <p:nvPr>
            <p:ph idx="1" type="body"/>
          </p:nvPr>
        </p:nvSpPr>
        <p:spPr>
          <a:xfrm>
            <a:off x="226075" y="1465800"/>
            <a:ext cx="2808000" cy="3163500"/>
          </a:xfrm>
          <a:prstGeom prst="rect">
            <a:avLst/>
          </a:prstGeom>
        </p:spPr>
        <p:txBody>
          <a:bodyPr anchorCtr="0" anchor="t" bIns="91425" lIns="91425" spcFirstLastPara="1" rIns="91425" wrap="square" tIns="91425">
            <a:normAutofit/>
          </a:bodyPr>
          <a:lstStyle/>
          <a:p>
            <a:pPr indent="-304800" lvl="0" marL="457200" rtl="0" algn="l">
              <a:lnSpc>
                <a:spcPct val="150000"/>
              </a:lnSpc>
              <a:spcBef>
                <a:spcPts val="0"/>
              </a:spcBef>
              <a:spcAft>
                <a:spcPts val="0"/>
              </a:spcAft>
              <a:buSzPts val="1200"/>
              <a:buChar char="●"/>
            </a:pPr>
            <a:r>
              <a:rPr lang="en"/>
              <a:t>Route</a:t>
            </a:r>
            <a:endParaRPr/>
          </a:p>
          <a:p>
            <a:pPr indent="-304800" lvl="0" marL="457200" rtl="0" algn="l">
              <a:lnSpc>
                <a:spcPct val="150000"/>
              </a:lnSpc>
              <a:spcBef>
                <a:spcPts val="0"/>
              </a:spcBef>
              <a:spcAft>
                <a:spcPts val="0"/>
              </a:spcAft>
              <a:buSzPts val="1200"/>
              <a:buChar char="●"/>
            </a:pPr>
            <a:r>
              <a:rPr lang="en"/>
              <a:t>Important Landmarks</a:t>
            </a:r>
            <a:endParaRPr/>
          </a:p>
          <a:p>
            <a:pPr indent="-304800" lvl="0" marL="457200" rtl="0" algn="l">
              <a:lnSpc>
                <a:spcPct val="150000"/>
              </a:lnSpc>
              <a:spcBef>
                <a:spcPts val="0"/>
              </a:spcBef>
              <a:spcAft>
                <a:spcPts val="0"/>
              </a:spcAft>
              <a:buSzPts val="1200"/>
              <a:buChar char="●"/>
            </a:pPr>
            <a:r>
              <a:rPr lang="en"/>
              <a:t>Important Cities</a:t>
            </a:r>
            <a:endParaRPr/>
          </a:p>
          <a:p>
            <a:pPr indent="-304800" lvl="0" marL="457200" rtl="0" algn="l">
              <a:lnSpc>
                <a:spcPct val="150000"/>
              </a:lnSpc>
              <a:spcBef>
                <a:spcPts val="0"/>
              </a:spcBef>
              <a:spcAft>
                <a:spcPts val="0"/>
              </a:spcAft>
              <a:buSzPts val="1200"/>
              <a:buChar char="●"/>
            </a:pPr>
            <a:r>
              <a:rPr lang="en"/>
              <a:t>8 Journal Entries from the Native American perspective</a:t>
            </a:r>
            <a:endParaRPr/>
          </a:p>
          <a:p>
            <a:pPr indent="-304800" lvl="0" marL="457200" rtl="0" algn="l">
              <a:lnSpc>
                <a:spcPct val="150000"/>
              </a:lnSpc>
              <a:spcBef>
                <a:spcPts val="0"/>
              </a:spcBef>
              <a:spcAft>
                <a:spcPts val="0"/>
              </a:spcAft>
              <a:buSzPts val="1200"/>
              <a:buChar char="●"/>
            </a:pPr>
            <a:r>
              <a:rPr b="1" lang="en"/>
              <a:t>Optional:</a:t>
            </a:r>
            <a:r>
              <a:rPr lang="en"/>
              <a:t> Small symbols to identify different events along the trail</a:t>
            </a:r>
            <a:endParaRPr/>
          </a:p>
        </p:txBody>
      </p:sp>
      <p:pic>
        <p:nvPicPr>
          <p:cNvPr id="232" name="Google Shape;232;p27"/>
          <p:cNvPicPr preferRelativeResize="0"/>
          <p:nvPr/>
        </p:nvPicPr>
        <p:blipFill>
          <a:blip r:embed="rId4">
            <a:alphaModFix/>
          </a:blip>
          <a:stretch>
            <a:fillRect/>
          </a:stretch>
        </p:blipFill>
        <p:spPr>
          <a:xfrm>
            <a:off x="4125403" y="0"/>
            <a:ext cx="4078648" cy="5143501"/>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194800" y="320375"/>
            <a:ext cx="8884500" cy="1238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EXTENSION</a:t>
            </a:r>
            <a:r>
              <a:rPr lang="en"/>
              <a:t>:</a:t>
            </a:r>
            <a:endParaRPr/>
          </a:p>
          <a:p>
            <a:pPr indent="0" lvl="0" marL="0" rtl="0" algn="l">
              <a:spcBef>
                <a:spcPts val="0"/>
              </a:spcBef>
              <a:spcAft>
                <a:spcPts val="0"/>
              </a:spcAft>
              <a:buNone/>
            </a:pPr>
            <a:r>
              <a:rPr lang="en"/>
              <a:t>Explore Ambrose’s Journal Entries</a:t>
            </a:r>
            <a:endParaRPr/>
          </a:p>
        </p:txBody>
      </p:sp>
      <p:sp>
        <p:nvSpPr>
          <p:cNvPr id="238" name="Google Shape;238;p28"/>
          <p:cNvSpPr txBox="1"/>
          <p:nvPr>
            <p:ph idx="1" type="body"/>
          </p:nvPr>
        </p:nvSpPr>
        <p:spPr>
          <a:xfrm>
            <a:off x="194800" y="1919075"/>
            <a:ext cx="6723900" cy="2710200"/>
          </a:xfrm>
          <a:prstGeom prst="rect">
            <a:avLst/>
          </a:prstGeom>
        </p:spPr>
        <p:txBody>
          <a:bodyPr anchorCtr="0" anchor="t" bIns="91425" lIns="91425" spcFirstLastPara="1" rIns="91425" wrap="square" tIns="91425">
            <a:normAutofit fontScale="55000"/>
          </a:bodyPr>
          <a:lstStyle/>
          <a:p>
            <a:pPr indent="0" lvl="0" marL="0" rtl="0" algn="l">
              <a:lnSpc>
                <a:spcPct val="150000"/>
              </a:lnSpc>
              <a:spcBef>
                <a:spcPts val="0"/>
              </a:spcBef>
              <a:spcAft>
                <a:spcPts val="0"/>
              </a:spcAft>
              <a:buNone/>
            </a:pPr>
            <a:r>
              <a:rPr lang="en" sz="2904"/>
              <a:t>Visit the website: </a:t>
            </a:r>
            <a:r>
              <a:rPr lang="en" sz="2904" u="sng">
                <a:solidFill>
                  <a:schemeClr val="hlink"/>
                </a:solidFill>
                <a:hlinkClick r:id="rId3"/>
              </a:rPr>
              <a:t>https://www.grandronde.org/history-culture/</a:t>
            </a:r>
            <a:r>
              <a:rPr lang="en" sz="2904"/>
              <a:t> </a:t>
            </a:r>
            <a:endParaRPr sz="2904"/>
          </a:p>
          <a:p>
            <a:pPr indent="0" lvl="0" marL="0" rtl="0" algn="l">
              <a:lnSpc>
                <a:spcPct val="150000"/>
              </a:lnSpc>
              <a:spcBef>
                <a:spcPts val="1200"/>
              </a:spcBef>
              <a:spcAft>
                <a:spcPts val="0"/>
              </a:spcAft>
              <a:buNone/>
            </a:pPr>
            <a:r>
              <a:rPr b="1" lang="en" sz="2904"/>
              <a:t>OR</a:t>
            </a:r>
            <a:r>
              <a:rPr lang="en" sz="2904"/>
              <a:t> </a:t>
            </a:r>
            <a:endParaRPr sz="2904"/>
          </a:p>
          <a:p>
            <a:pPr indent="0" lvl="0" marL="0" rtl="0" algn="l">
              <a:lnSpc>
                <a:spcPct val="150000"/>
              </a:lnSpc>
              <a:spcBef>
                <a:spcPts val="1200"/>
              </a:spcBef>
              <a:spcAft>
                <a:spcPts val="0"/>
              </a:spcAft>
              <a:buNone/>
            </a:pPr>
            <a:r>
              <a:rPr lang="en" sz="2904"/>
              <a:t>Scan the QR Code on this page</a:t>
            </a:r>
            <a:endParaRPr sz="2904"/>
          </a:p>
          <a:p>
            <a:pPr indent="-330046" lvl="0" marL="457200" rtl="0" algn="l">
              <a:lnSpc>
                <a:spcPct val="150000"/>
              </a:lnSpc>
              <a:spcBef>
                <a:spcPts val="1200"/>
              </a:spcBef>
              <a:spcAft>
                <a:spcPts val="0"/>
              </a:spcAft>
              <a:buSzPct val="100000"/>
              <a:buChar char="●"/>
            </a:pPr>
            <a:r>
              <a:rPr lang="en" sz="2904"/>
              <a:t>Scroll down to “Our Land”</a:t>
            </a:r>
            <a:endParaRPr sz="2904"/>
          </a:p>
          <a:p>
            <a:pPr indent="-330046" lvl="0" marL="457200" rtl="0" algn="l">
              <a:lnSpc>
                <a:spcPct val="150000"/>
              </a:lnSpc>
              <a:spcBef>
                <a:spcPts val="0"/>
              </a:spcBef>
              <a:spcAft>
                <a:spcPts val="0"/>
              </a:spcAft>
              <a:buSzPct val="100000"/>
              <a:buChar char="●"/>
            </a:pPr>
            <a:r>
              <a:rPr lang="en" sz="2904"/>
              <a:t>Use the slider to read journal entries from dates along the trail</a:t>
            </a:r>
            <a:endParaRPr/>
          </a:p>
        </p:txBody>
      </p:sp>
      <p:pic>
        <p:nvPicPr>
          <p:cNvPr id="239" name="Google Shape;239;p28"/>
          <p:cNvPicPr preferRelativeResize="0"/>
          <p:nvPr/>
        </p:nvPicPr>
        <p:blipFill>
          <a:blip r:embed="rId4">
            <a:alphaModFix/>
          </a:blip>
          <a:stretch>
            <a:fillRect/>
          </a:stretch>
        </p:blipFill>
        <p:spPr>
          <a:xfrm>
            <a:off x="7062775" y="3065850"/>
            <a:ext cx="2016600" cy="201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ctrTitle"/>
          </p:nvPr>
        </p:nvSpPr>
        <p:spPr>
          <a:xfrm>
            <a:off x="390525" y="1819275"/>
            <a:ext cx="8222100" cy="933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The Grand Ronde Trail of Tears</a:t>
            </a:r>
            <a:endParaRPr/>
          </a:p>
        </p:txBody>
      </p:sp>
      <p:sp>
        <p:nvSpPr>
          <p:cNvPr id="74" name="Google Shape;74;p14"/>
          <p:cNvSpPr txBox="1"/>
          <p:nvPr>
            <p:ph idx="1" type="subTitle"/>
          </p:nvPr>
        </p:nvSpPr>
        <p:spPr>
          <a:xfrm>
            <a:off x="390525" y="2789130"/>
            <a:ext cx="8222100" cy="4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Exploring the 1856 Diary of Agent George Ambrose</a:t>
            </a:r>
            <a:endParaRPr/>
          </a:p>
        </p:txBody>
      </p:sp>
      <p:pic>
        <p:nvPicPr>
          <p:cNvPr id="75" name="Google Shape;75;p14"/>
          <p:cNvPicPr preferRelativeResize="0"/>
          <p:nvPr/>
        </p:nvPicPr>
        <p:blipFill>
          <a:blip r:embed="rId3">
            <a:alphaModFix amt="20000"/>
          </a:blip>
          <a:stretch>
            <a:fillRect/>
          </a:stretch>
        </p:blipFill>
        <p:spPr>
          <a:xfrm rot="608093">
            <a:off x="952484" y="51975"/>
            <a:ext cx="413623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81" name="Google Shape;81;p15"/>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82" name="Google Shape;82;p15"/>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83" name="Google Shape;83;p15"/>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84" name="Google Shape;84;p15"/>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85" name="Google Shape;85;p15"/>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86" name="Google Shape;86;p15"/>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Who was </a:t>
            </a:r>
            <a:r>
              <a:rPr lang="en"/>
              <a:t>Agent George H. Ambrose?</a:t>
            </a:r>
            <a:endParaRPr/>
          </a:p>
        </p:txBody>
      </p:sp>
      <p:sp>
        <p:nvSpPr>
          <p:cNvPr id="87" name="Google Shape;87;p15"/>
          <p:cNvSpPr txBox="1"/>
          <p:nvPr>
            <p:ph idx="1" type="body"/>
          </p:nvPr>
        </p:nvSpPr>
        <p:spPr>
          <a:xfrm>
            <a:off x="471900" y="1919075"/>
            <a:ext cx="3999900" cy="3025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u="sng"/>
              <a:t>Background</a:t>
            </a:r>
            <a:endParaRPr b="1" u="sng"/>
          </a:p>
          <a:p>
            <a:pPr indent="-317500" lvl="0" marL="457200" rtl="0" algn="l">
              <a:spcBef>
                <a:spcPts val="1200"/>
              </a:spcBef>
              <a:spcAft>
                <a:spcPts val="0"/>
              </a:spcAft>
              <a:buSzPts val="1400"/>
              <a:buChar char="●"/>
            </a:pPr>
            <a:r>
              <a:rPr lang="en"/>
              <a:t>Emigrated to Oregon, along with his wife Ellen Frances, in 1850</a:t>
            </a:r>
            <a:endParaRPr/>
          </a:p>
          <a:p>
            <a:pPr indent="-317500" lvl="0" marL="457200" rtl="0" algn="l">
              <a:spcBef>
                <a:spcPts val="0"/>
              </a:spcBef>
              <a:spcAft>
                <a:spcPts val="0"/>
              </a:spcAft>
              <a:buSzPts val="1400"/>
              <a:buChar char="●"/>
            </a:pPr>
            <a:r>
              <a:rPr lang="en"/>
              <a:t>They filed a Donation Land Claim Act and settled in Jackson County in 1852</a:t>
            </a:r>
            <a:endParaRPr/>
          </a:p>
          <a:p>
            <a:pPr indent="-317500" lvl="0" marL="457200" rtl="0" algn="l">
              <a:spcBef>
                <a:spcPts val="0"/>
              </a:spcBef>
              <a:spcAft>
                <a:spcPts val="0"/>
              </a:spcAft>
              <a:buSzPts val="1400"/>
              <a:buChar char="●"/>
            </a:pPr>
            <a:r>
              <a:rPr lang="en"/>
              <a:t>Took over administration of the Rogue Valley Indian Agency in 1853</a:t>
            </a:r>
            <a:endParaRPr/>
          </a:p>
          <a:p>
            <a:pPr indent="-317500" lvl="0" marL="457200" rtl="0" algn="l">
              <a:spcBef>
                <a:spcPts val="0"/>
              </a:spcBef>
              <a:spcAft>
                <a:spcPts val="0"/>
              </a:spcAft>
              <a:buSzPts val="1400"/>
              <a:buChar char="●"/>
            </a:pPr>
            <a:r>
              <a:rPr b="1" lang="en"/>
              <a:t>February 1856</a:t>
            </a:r>
            <a:r>
              <a:rPr lang="en"/>
              <a:t> - Following the national policy of removal and relocation, Ambrose set in place the plan of Superintendent Joel Palmer directed the removal of the surviving Native Peoples of the Rogue River Valley</a:t>
            </a:r>
            <a:endParaRPr/>
          </a:p>
        </p:txBody>
      </p:sp>
      <p:sp>
        <p:nvSpPr>
          <p:cNvPr id="88" name="Google Shape;88;p15"/>
          <p:cNvSpPr txBox="1"/>
          <p:nvPr>
            <p:ph idx="2" type="body"/>
          </p:nvPr>
        </p:nvSpPr>
        <p:spPr>
          <a:xfrm>
            <a:off x="4694250" y="1919075"/>
            <a:ext cx="3999900" cy="302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Journal</a:t>
            </a:r>
            <a:endParaRPr/>
          </a:p>
          <a:p>
            <a:pPr indent="-317500" lvl="0" marL="457200" rtl="0" algn="l">
              <a:spcBef>
                <a:spcPts val="1200"/>
              </a:spcBef>
              <a:spcAft>
                <a:spcPts val="0"/>
              </a:spcAft>
              <a:buSzPts val="1400"/>
              <a:buChar char="●"/>
            </a:pPr>
            <a:r>
              <a:rPr lang="en"/>
              <a:t>Documents the journey northward via the Applegate Trail</a:t>
            </a:r>
            <a:endParaRPr/>
          </a:p>
          <a:p>
            <a:pPr indent="-317500" lvl="0" marL="457200" rtl="0" algn="l">
              <a:spcBef>
                <a:spcPts val="0"/>
              </a:spcBef>
              <a:spcAft>
                <a:spcPts val="0"/>
              </a:spcAft>
              <a:buSzPts val="1400"/>
              <a:buChar char="●"/>
            </a:pPr>
            <a:r>
              <a:rPr lang="en"/>
              <a:t>Fact-centered and displays little emotions</a:t>
            </a:r>
            <a:endParaRPr/>
          </a:p>
          <a:p>
            <a:pPr indent="-317500" lvl="0" marL="457200" rtl="0" algn="l">
              <a:spcBef>
                <a:spcPts val="0"/>
              </a:spcBef>
              <a:spcAft>
                <a:spcPts val="0"/>
              </a:spcAft>
              <a:buSzPts val="1400"/>
              <a:buChar char="●"/>
            </a:pPr>
            <a:r>
              <a:rPr lang="en"/>
              <a:t>Shares accounts of inadequate supplies, weather, fear, and deaths</a:t>
            </a:r>
            <a:endParaRPr/>
          </a:p>
          <a:p>
            <a:pPr indent="-317500" lvl="0" marL="457200" rtl="0" algn="l">
              <a:spcBef>
                <a:spcPts val="0"/>
              </a:spcBef>
              <a:spcAft>
                <a:spcPts val="0"/>
              </a:spcAft>
              <a:buSzPts val="1400"/>
              <a:buChar char="●"/>
            </a:pPr>
            <a:r>
              <a:rPr lang="en"/>
              <a:t>Describes the pursuit of </a:t>
            </a:r>
            <a:r>
              <a:rPr lang="en"/>
              <a:t>self</a:t>
            </a:r>
            <a:r>
              <a:rPr lang="en"/>
              <a:t>-styled executioner Timeleon Love, who was chasing the party in attempt to execute the Native Peoples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6"/>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94" name="Google Shape;94;p16"/>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95" name="Google Shape;95;p16"/>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96" name="Google Shape;96;p16"/>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97" name="Google Shape;97;p16"/>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98" name="Google Shape;98;p16"/>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99" name="Google Shape;99;p16"/>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Timeline: 1846-1852</a:t>
            </a:r>
            <a:endParaRPr/>
          </a:p>
        </p:txBody>
      </p:sp>
      <p:sp>
        <p:nvSpPr>
          <p:cNvPr id="100" name="Google Shape;100;p16"/>
          <p:cNvSpPr txBox="1"/>
          <p:nvPr>
            <p:ph idx="1" type="body"/>
          </p:nvPr>
        </p:nvSpPr>
        <p:spPr>
          <a:xfrm>
            <a:off x="189150" y="1919075"/>
            <a:ext cx="5872200" cy="3033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a:t>1846-1852</a:t>
            </a:r>
            <a:endParaRPr/>
          </a:p>
          <a:p>
            <a:pPr indent="-308610" lvl="0" marL="457200" rtl="0" algn="l">
              <a:spcBef>
                <a:spcPts val="1200"/>
              </a:spcBef>
              <a:spcAft>
                <a:spcPts val="0"/>
              </a:spcAft>
              <a:buSzPct val="100000"/>
              <a:buChar char="●"/>
            </a:pPr>
            <a:r>
              <a:rPr lang="en"/>
              <a:t>Flood of emigrants via the Applegate Trail into Native homelands*</a:t>
            </a:r>
            <a:endParaRPr/>
          </a:p>
          <a:p>
            <a:pPr indent="-308610" lvl="0" marL="457200" rtl="0" algn="l">
              <a:spcBef>
                <a:spcPts val="0"/>
              </a:spcBef>
              <a:spcAft>
                <a:spcPts val="0"/>
              </a:spcAft>
              <a:buSzPct val="100000"/>
              <a:buChar char="●"/>
            </a:pPr>
            <a:r>
              <a:rPr lang="en"/>
              <a:t>Discovery of gold on Jackson Creek in early 1852 brought more settlers</a:t>
            </a:r>
            <a:endParaRPr/>
          </a:p>
          <a:p>
            <a:pPr indent="-308610" lvl="0" marL="457200" rtl="0" algn="l">
              <a:spcBef>
                <a:spcPts val="0"/>
              </a:spcBef>
              <a:spcAft>
                <a:spcPts val="0"/>
              </a:spcAft>
              <a:buSzPct val="100000"/>
              <a:buChar char="●"/>
            </a:pPr>
            <a:r>
              <a:rPr lang="en"/>
              <a:t>Miners and pioneers settled in the region as a result of the Oregon Donation Land Claim Act of 1850</a:t>
            </a:r>
            <a:endParaRPr/>
          </a:p>
          <a:p>
            <a:pPr indent="0" lvl="0" marL="0" rtl="0" algn="l">
              <a:spcBef>
                <a:spcPts val="1200"/>
              </a:spcBef>
              <a:spcAft>
                <a:spcPts val="0"/>
              </a:spcAft>
              <a:buNone/>
            </a:pPr>
            <a:r>
              <a:rPr b="1" lang="en"/>
              <a:t>Results</a:t>
            </a:r>
            <a:r>
              <a:rPr lang="en"/>
              <a:t>: Ecological disruption and destruction of resources needed for Native Peoples’ survival</a:t>
            </a:r>
            <a:endParaRPr/>
          </a:p>
          <a:p>
            <a:pPr indent="-308610" lvl="0" marL="457200" rtl="0" algn="l">
              <a:spcBef>
                <a:spcPts val="1200"/>
              </a:spcBef>
              <a:spcAft>
                <a:spcPts val="0"/>
              </a:spcAft>
              <a:buSzPct val="100000"/>
              <a:buChar char="●"/>
            </a:pPr>
            <a:r>
              <a:rPr lang="en"/>
              <a:t>Building of fences**</a:t>
            </a:r>
            <a:endParaRPr/>
          </a:p>
          <a:p>
            <a:pPr indent="-308610" lvl="0" marL="457200" rtl="0" algn="l">
              <a:spcBef>
                <a:spcPts val="0"/>
              </a:spcBef>
              <a:spcAft>
                <a:spcPts val="0"/>
              </a:spcAft>
              <a:buSzPct val="100000"/>
              <a:buChar char="●"/>
            </a:pPr>
            <a:r>
              <a:rPr lang="en"/>
              <a:t>Suppression of Indian fire ecology necessary for hunting/gathering</a:t>
            </a:r>
            <a:endParaRPr/>
          </a:p>
          <a:p>
            <a:pPr indent="-308610" lvl="0" marL="457200" rtl="0" algn="l">
              <a:spcBef>
                <a:spcPts val="0"/>
              </a:spcBef>
              <a:spcAft>
                <a:spcPts val="0"/>
              </a:spcAft>
              <a:buSzPct val="100000"/>
              <a:buChar char="●"/>
            </a:pPr>
            <a:r>
              <a:rPr lang="en"/>
              <a:t>Farm animals feeding on traditional plants</a:t>
            </a:r>
            <a:endParaRPr/>
          </a:p>
          <a:p>
            <a:pPr indent="-308610" lvl="0" marL="457200" rtl="0" algn="l">
              <a:spcBef>
                <a:spcPts val="0"/>
              </a:spcBef>
              <a:spcAft>
                <a:spcPts val="0"/>
              </a:spcAft>
              <a:buSzPct val="100000"/>
              <a:buChar char="●"/>
            </a:pPr>
            <a:r>
              <a:rPr lang="en"/>
              <a:t>Increased mud and river disruption, causing detrimental impacts to salmon and eel runs as well as fishing grounds</a:t>
            </a:r>
            <a:endParaRPr/>
          </a:p>
          <a:p>
            <a:pPr indent="-308610" lvl="0" marL="457200" rtl="0" algn="l">
              <a:spcBef>
                <a:spcPts val="0"/>
              </a:spcBef>
              <a:spcAft>
                <a:spcPts val="0"/>
              </a:spcAft>
              <a:buSzPct val="100000"/>
              <a:buChar char="●"/>
            </a:pPr>
            <a:r>
              <a:rPr lang="en"/>
              <a:t>Settlers’ use of firearms to hunt animals***</a:t>
            </a:r>
            <a:endParaRPr/>
          </a:p>
        </p:txBody>
      </p:sp>
      <p:pic>
        <p:nvPicPr>
          <p:cNvPr id="101" name="Google Shape;101;p16"/>
          <p:cNvPicPr preferRelativeResize="0"/>
          <p:nvPr/>
        </p:nvPicPr>
        <p:blipFill>
          <a:blip r:embed="rId4">
            <a:alphaModFix/>
          </a:blip>
          <a:stretch>
            <a:fillRect/>
          </a:stretch>
        </p:blipFill>
        <p:spPr>
          <a:xfrm>
            <a:off x="6286500" y="2197225"/>
            <a:ext cx="2857500" cy="2295525"/>
          </a:xfrm>
          <a:prstGeom prst="rect">
            <a:avLst/>
          </a:prstGeom>
          <a:noFill/>
          <a:ln cap="flat" cmpd="sng" w="38100">
            <a:solidFill>
              <a:schemeClr val="dk2"/>
            </a:solidFill>
            <a:prstDash val="solid"/>
            <a:round/>
            <a:headEnd len="sm" w="sm" type="none"/>
            <a:tailEnd len="sm" w="sm" type="none"/>
          </a:ln>
        </p:spPr>
      </p:pic>
      <p:sp>
        <p:nvSpPr>
          <p:cNvPr id="102" name="Google Shape;102;p16"/>
          <p:cNvSpPr txBox="1"/>
          <p:nvPr/>
        </p:nvSpPr>
        <p:spPr>
          <a:xfrm>
            <a:off x="6661800" y="4492750"/>
            <a:ext cx="2106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19th Century Gold Mine on Jackson Creek</a:t>
            </a:r>
            <a:endParaRPr sz="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7"/>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108" name="Google Shape;108;p17"/>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109" name="Google Shape;109;p17"/>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110" name="Google Shape;110;p17"/>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111" name="Google Shape;111;p17"/>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112" name="Google Shape;112;p17"/>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113" name="Google Shape;113;p17"/>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Timeline: 1853-1856</a:t>
            </a:r>
            <a:endParaRPr/>
          </a:p>
        </p:txBody>
      </p:sp>
      <p:sp>
        <p:nvSpPr>
          <p:cNvPr id="114" name="Google Shape;114;p17"/>
          <p:cNvSpPr txBox="1"/>
          <p:nvPr>
            <p:ph idx="1" type="body"/>
          </p:nvPr>
        </p:nvSpPr>
        <p:spPr>
          <a:xfrm>
            <a:off x="189150" y="1757800"/>
            <a:ext cx="6112800" cy="31518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b="1" lang="en"/>
              <a:t>1853-1856</a:t>
            </a:r>
            <a:endParaRPr b="1"/>
          </a:p>
          <a:p>
            <a:pPr indent="-308610" lvl="0" marL="457200" rtl="0" algn="l">
              <a:spcBef>
                <a:spcPts val="1200"/>
              </a:spcBef>
              <a:spcAft>
                <a:spcPts val="0"/>
              </a:spcAft>
              <a:buSzPct val="100000"/>
              <a:buChar char="●"/>
            </a:pPr>
            <a:r>
              <a:rPr b="1" lang="en"/>
              <a:t>1853</a:t>
            </a:r>
            <a:r>
              <a:rPr lang="en"/>
              <a:t> - Bureau of Indian Affairs (BIA) negotiated treaties with the Native Peoples of the Rogue River Valley and created the temporary Table Rock Reservation</a:t>
            </a:r>
            <a:endParaRPr/>
          </a:p>
          <a:p>
            <a:pPr indent="-290830" lvl="1" marL="914400" rtl="0" algn="l">
              <a:spcBef>
                <a:spcPts val="0"/>
              </a:spcBef>
              <a:spcAft>
                <a:spcPts val="0"/>
              </a:spcAft>
              <a:buSzPct val="100000"/>
              <a:buChar char="○"/>
            </a:pPr>
            <a:r>
              <a:rPr lang="en"/>
              <a:t>Fraction of their original territory</a:t>
            </a:r>
            <a:endParaRPr/>
          </a:p>
          <a:p>
            <a:pPr indent="-290830" lvl="1" marL="914400" rtl="0" algn="l">
              <a:spcBef>
                <a:spcPts val="0"/>
              </a:spcBef>
              <a:spcAft>
                <a:spcPts val="0"/>
              </a:spcAft>
              <a:buSzPct val="100000"/>
              <a:buChar char="○"/>
            </a:pPr>
            <a:r>
              <a:rPr lang="en"/>
              <a:t>Lacked resources</a:t>
            </a:r>
            <a:endParaRPr/>
          </a:p>
          <a:p>
            <a:pPr indent="-290830" lvl="1" marL="914400" rtl="0" algn="l">
              <a:spcBef>
                <a:spcPts val="0"/>
              </a:spcBef>
              <a:spcAft>
                <a:spcPts val="0"/>
              </a:spcAft>
              <a:buSzPct val="100000"/>
              <a:buChar char="○"/>
            </a:pPr>
            <a:r>
              <a:rPr lang="en"/>
              <a:t>Soldiers at Fort Lane proved inadequate to stop </a:t>
            </a:r>
            <a:r>
              <a:rPr lang="en"/>
              <a:t>trespassers</a:t>
            </a:r>
            <a:r>
              <a:rPr lang="en"/>
              <a:t> and self-styled “exterminators” who murdered and massacred Native Peoples.</a:t>
            </a:r>
            <a:endParaRPr/>
          </a:p>
          <a:p>
            <a:pPr indent="-308610" lvl="0" marL="457200" rtl="0" algn="l">
              <a:spcBef>
                <a:spcPts val="0"/>
              </a:spcBef>
              <a:spcAft>
                <a:spcPts val="0"/>
              </a:spcAft>
              <a:buSzPct val="100000"/>
              <a:buChar char="●"/>
            </a:pPr>
            <a:r>
              <a:rPr b="1" lang="en"/>
              <a:t>Disease: </a:t>
            </a:r>
            <a:r>
              <a:rPr lang="en"/>
              <a:t>Along with the removal of land and resources, Native Peoples were also exposed to a </a:t>
            </a:r>
            <a:r>
              <a:rPr lang="en"/>
              <a:t>plethora</a:t>
            </a:r>
            <a:r>
              <a:rPr lang="en"/>
              <a:t> of diseases during this removal and relocation</a:t>
            </a:r>
            <a:endParaRPr/>
          </a:p>
          <a:p>
            <a:pPr indent="-290830" lvl="1" marL="914400" rtl="0" algn="l">
              <a:spcBef>
                <a:spcPts val="0"/>
              </a:spcBef>
              <a:spcAft>
                <a:spcPts val="0"/>
              </a:spcAft>
              <a:buSzPct val="100000"/>
              <a:buChar char="○"/>
            </a:pPr>
            <a:r>
              <a:rPr lang="en"/>
              <a:t>Measles, influenza, etc.</a:t>
            </a:r>
            <a:endParaRPr/>
          </a:p>
          <a:p>
            <a:pPr indent="-290830" lvl="1" marL="914400" rtl="0" algn="l">
              <a:spcBef>
                <a:spcPts val="0"/>
              </a:spcBef>
              <a:spcAft>
                <a:spcPts val="0"/>
              </a:spcAft>
              <a:buSzPct val="100000"/>
              <a:buChar char="○"/>
            </a:pPr>
            <a:r>
              <a:rPr lang="en"/>
              <a:t>Killed Native Peoples by the dozen and in some cases, wiped out entire villages</a:t>
            </a:r>
            <a:endParaRPr/>
          </a:p>
          <a:p>
            <a:pPr indent="-308610" lvl="0" marL="457200" rtl="0" algn="l">
              <a:spcBef>
                <a:spcPts val="0"/>
              </a:spcBef>
              <a:spcAft>
                <a:spcPts val="0"/>
              </a:spcAft>
              <a:buSzPct val="100000"/>
              <a:buChar char="●"/>
            </a:pPr>
            <a:r>
              <a:rPr b="1" lang="en"/>
              <a:t>October 1855</a:t>
            </a:r>
            <a:r>
              <a:rPr lang="en"/>
              <a:t>: Table Rock Reservation attacked by “exterminators” from the Jacksonville Mining Camp. This sparks the beginning of the Rogue River Indian War of 1855-1856</a:t>
            </a:r>
            <a:endParaRPr/>
          </a:p>
          <a:p>
            <a:pPr indent="-290830" lvl="1" marL="914400" rtl="0" algn="l">
              <a:spcBef>
                <a:spcPts val="0"/>
              </a:spcBef>
              <a:spcAft>
                <a:spcPts val="0"/>
              </a:spcAft>
              <a:buSzPct val="100000"/>
              <a:buChar char="○"/>
            </a:pPr>
            <a:r>
              <a:rPr lang="en"/>
              <a:t>Loss of many lives and the fleeing of many able-bodied Native Americans west into the canyon</a:t>
            </a:r>
            <a:endParaRPr/>
          </a:p>
        </p:txBody>
      </p:sp>
      <p:pic>
        <p:nvPicPr>
          <p:cNvPr id="115" name="Google Shape;115;p17"/>
          <p:cNvPicPr preferRelativeResize="0"/>
          <p:nvPr/>
        </p:nvPicPr>
        <p:blipFill>
          <a:blip r:embed="rId4">
            <a:alphaModFix/>
          </a:blip>
          <a:stretch>
            <a:fillRect/>
          </a:stretch>
        </p:blipFill>
        <p:spPr>
          <a:xfrm>
            <a:off x="6395300" y="2134248"/>
            <a:ext cx="2537250" cy="2105918"/>
          </a:xfrm>
          <a:prstGeom prst="rect">
            <a:avLst/>
          </a:prstGeom>
          <a:noFill/>
          <a:ln cap="flat" cmpd="sng" w="38100">
            <a:solidFill>
              <a:schemeClr val="dk2"/>
            </a:solidFill>
            <a:prstDash val="solid"/>
            <a:round/>
            <a:headEnd len="sm" w="sm" type="none"/>
            <a:tailEnd len="sm" w="sm" type="none"/>
          </a:ln>
        </p:spPr>
      </p:pic>
      <p:sp>
        <p:nvSpPr>
          <p:cNvPr id="116" name="Google Shape;116;p17"/>
          <p:cNvSpPr txBox="1"/>
          <p:nvPr/>
        </p:nvSpPr>
        <p:spPr>
          <a:xfrm>
            <a:off x="6654425" y="4240175"/>
            <a:ext cx="21069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latin typeface="Roboto"/>
                <a:ea typeface="Roboto"/>
                <a:cs typeface="Roboto"/>
                <a:sym typeface="Roboto"/>
              </a:rPr>
              <a:t>Sketch of Fort Lane</a:t>
            </a:r>
            <a:endParaRPr sz="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4835400" y="69275"/>
            <a:ext cx="4045200" cy="741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u="sng">
                <a:solidFill>
                  <a:schemeClr val="lt1"/>
                </a:solidFill>
              </a:rPr>
              <a:t>The Journey</a:t>
            </a:r>
            <a:endParaRPr u="sng">
              <a:solidFill>
                <a:schemeClr val="lt1"/>
              </a:solidFill>
            </a:endParaRPr>
          </a:p>
        </p:txBody>
      </p:sp>
      <p:sp>
        <p:nvSpPr>
          <p:cNvPr id="122" name="Google Shape;122;p18"/>
          <p:cNvSpPr txBox="1"/>
          <p:nvPr>
            <p:ph idx="2" type="body"/>
          </p:nvPr>
        </p:nvSpPr>
        <p:spPr>
          <a:xfrm>
            <a:off x="4835400" y="724200"/>
            <a:ext cx="4045200" cy="4263300"/>
          </a:xfrm>
          <a:prstGeom prst="rect">
            <a:avLst/>
          </a:prstGeom>
        </p:spPr>
        <p:txBody>
          <a:bodyPr anchorCtr="0" anchor="ctr" bIns="91425" lIns="91425" spcFirstLastPara="1" rIns="91425" wrap="square" tIns="91425">
            <a:normAutofit fontScale="70000" lnSpcReduction="20000"/>
          </a:bodyPr>
          <a:lstStyle/>
          <a:p>
            <a:pPr indent="0" lvl="0" marL="0" rtl="0" algn="l">
              <a:spcBef>
                <a:spcPts val="0"/>
              </a:spcBef>
              <a:spcAft>
                <a:spcPts val="0"/>
              </a:spcAft>
              <a:buNone/>
            </a:pPr>
            <a:r>
              <a:rPr lang="en"/>
              <a:t>The Rogue River and Chasta Tribes were the first to be removed (</a:t>
            </a:r>
            <a:r>
              <a:rPr i="1" lang="en"/>
              <a:t>ɬaq</a:t>
            </a:r>
            <a:r>
              <a:rPr lang="en"/>
              <a:t>) from their aboriginal lands. They were joined by members of other Tribes and bands as the march passed other tribal homelands.</a:t>
            </a:r>
            <a:endParaRPr/>
          </a:p>
          <a:p>
            <a:pPr indent="0" lvl="0" marL="0" rtl="0" algn="l">
              <a:spcBef>
                <a:spcPts val="1200"/>
              </a:spcBef>
              <a:spcAft>
                <a:spcPts val="0"/>
              </a:spcAft>
              <a:buNone/>
            </a:pPr>
            <a:r>
              <a:rPr lang="en"/>
              <a:t>Native people were gathered up near Ft. Lane, at the base of Table Rock (near present day Medford) and forced to march during the wintertime (khul-iliʔi) months beginning February 23 through March 25, 1856, to the Grand Ronde (shawash-iliʔi) Indian Reservation. </a:t>
            </a:r>
            <a:endParaRPr/>
          </a:p>
          <a:p>
            <a:pPr indent="0" lvl="0" marL="0" rtl="0" algn="l">
              <a:spcBef>
                <a:spcPts val="1200"/>
              </a:spcBef>
              <a:spcAft>
                <a:spcPts val="0"/>
              </a:spcAft>
              <a:buNone/>
            </a:pPr>
            <a:r>
              <a:rPr b="1" lang="en" u="sng"/>
              <a:t>TIMELINE:</a:t>
            </a:r>
            <a:endParaRPr b="1" u="sng"/>
          </a:p>
          <a:p>
            <a:pPr indent="0" lvl="0" marL="0" rtl="0" algn="l">
              <a:spcBef>
                <a:spcPts val="1200"/>
              </a:spcBef>
              <a:spcAft>
                <a:spcPts val="0"/>
              </a:spcAft>
              <a:buNone/>
            </a:pPr>
            <a:r>
              <a:rPr b="1" lang="en"/>
              <a:t>February 23, 1856</a:t>
            </a:r>
            <a:r>
              <a:rPr lang="en"/>
              <a:t>: 325 Native Americans left the Table Rock Reservation. </a:t>
            </a:r>
            <a:endParaRPr/>
          </a:p>
          <a:p>
            <a:pPr indent="0" lvl="0" marL="0" rtl="0" algn="l">
              <a:spcBef>
                <a:spcPts val="1200"/>
              </a:spcBef>
              <a:spcAft>
                <a:spcPts val="0"/>
              </a:spcAft>
              <a:buNone/>
            </a:pPr>
            <a:r>
              <a:rPr b="1" lang="en"/>
              <a:t>March 25, 1856</a:t>
            </a:r>
            <a:r>
              <a:rPr lang="en"/>
              <a:t>: Arrived at the Grand Ronde Reservation around 4PM.</a:t>
            </a:r>
            <a:endParaRPr/>
          </a:p>
          <a:p>
            <a:pPr indent="0" lvl="0" marL="0" rtl="0" algn="l">
              <a:spcBef>
                <a:spcPts val="1200"/>
              </a:spcBef>
              <a:spcAft>
                <a:spcPts val="0"/>
              </a:spcAft>
              <a:buNone/>
            </a:pPr>
            <a:r>
              <a:rPr lang="en"/>
              <a:t>33 days (sans)		263 miles</a:t>
            </a:r>
            <a:endParaRPr/>
          </a:p>
          <a:p>
            <a:pPr indent="0" lvl="0" marL="0" rtl="0" algn="l">
              <a:spcBef>
                <a:spcPts val="1200"/>
              </a:spcBef>
              <a:spcAft>
                <a:spcPts val="1200"/>
              </a:spcAft>
              <a:buNone/>
            </a:pPr>
            <a:r>
              <a:rPr lang="en"/>
              <a:t>8 deaths (chaku-hilu)	8 births (t’ɬap-tǝnas)</a:t>
            </a:r>
            <a:endParaRPr/>
          </a:p>
        </p:txBody>
      </p:sp>
      <p:pic>
        <p:nvPicPr>
          <p:cNvPr id="123" name="Google Shape;123;p18"/>
          <p:cNvPicPr preferRelativeResize="0"/>
          <p:nvPr/>
        </p:nvPicPr>
        <p:blipFill>
          <a:blip r:embed="rId3">
            <a:alphaModFix/>
          </a:blip>
          <a:stretch>
            <a:fillRect/>
          </a:stretch>
        </p:blipFill>
        <p:spPr>
          <a:xfrm>
            <a:off x="580152" y="0"/>
            <a:ext cx="3327698" cy="5143501"/>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19"/>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129" name="Google Shape;129;p19"/>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130" name="Google Shape;130;p19"/>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131" name="Google Shape;131;p19"/>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132" name="Google Shape;132;p19"/>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133" name="Google Shape;133;p19"/>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134" name="Google Shape;134;p19"/>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February 23rd Saturday (1856)</a:t>
            </a:r>
            <a:endParaRPr/>
          </a:p>
        </p:txBody>
      </p:sp>
      <p:sp>
        <p:nvSpPr>
          <p:cNvPr id="135" name="Google Shape;135;p19"/>
          <p:cNvSpPr txBox="1"/>
          <p:nvPr>
            <p:ph idx="1" type="body"/>
          </p:nvPr>
        </p:nvSpPr>
        <p:spPr>
          <a:xfrm>
            <a:off x="471900" y="1919075"/>
            <a:ext cx="8222100" cy="2710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t>“</a:t>
            </a:r>
            <a:r>
              <a:rPr i="1" lang="en"/>
              <a:t>The weather still continues pleasant. </a:t>
            </a:r>
            <a:r>
              <a:rPr b="1" i="1" lang="en">
                <a:solidFill>
                  <a:schemeClr val="accent2"/>
                </a:solidFill>
              </a:rPr>
              <a:t>It was found necessary to have more teams than at first contemplated.</a:t>
            </a:r>
            <a:r>
              <a:rPr i="1" lang="en"/>
              <a:t> I accordingly proceeded to Jacksonville for that purpose, and also to provide some articles, such as clothing and blankets to add to the comfort of the Indians, although the weather is sett down as pleasant. It certainly would be regarded as such, especially at this season of the year, however the nights are quite frosty and the mornings cool, sufficiently so, to render it necessary that they should be provided with </a:t>
            </a:r>
            <a:r>
              <a:rPr b="1" i="1" lang="en">
                <a:solidFill>
                  <a:schemeClr val="accent5"/>
                </a:solidFill>
              </a:rPr>
              <a:t>Tents, Blankets, shoes</a:t>
            </a:r>
            <a:r>
              <a:rPr i="1" lang="en"/>
              <a:t> &amp; such necessities as would tend to promote their comfort while on their journey which being procured the day was spent in distributing the articles among them.</a:t>
            </a:r>
            <a:r>
              <a:rPr b="1" i="1" lang="en"/>
              <a:t> </a:t>
            </a:r>
            <a:r>
              <a:rPr b="1" i="1" lang="en">
                <a:solidFill>
                  <a:schemeClr val="accent2"/>
                </a:solidFill>
              </a:rPr>
              <a:t>Also two additional teams were secured to convey the sick, aged, and infirm. Our teams now number eight which I fear will not be sufficient</a:t>
            </a:r>
            <a:r>
              <a:rPr i="1" lang="en">
                <a:solidFill>
                  <a:schemeClr val="accent2"/>
                </a:solidFill>
              </a:rPr>
              <a:t>.</a:t>
            </a:r>
            <a:r>
              <a:rPr i="1" lang="en"/>
              <a:t> Thirty four Indians are disabled from traveling by reason of Sickness aside from the aged and infirm, who will as a matter of course have to be hauled.</a:t>
            </a:r>
            <a:r>
              <a:rPr lang="en"/>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0"/>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141" name="Google Shape;141;p20"/>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142" name="Google Shape;142;p20"/>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143" name="Google Shape;143;p20"/>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144" name="Google Shape;144;p20"/>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145" name="Google Shape;145;p20"/>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146" name="Google Shape;146;p20"/>
          <p:cNvSpPr txBox="1"/>
          <p:nvPr>
            <p:ph type="title"/>
          </p:nvPr>
        </p:nvSpPr>
        <p:spPr>
          <a:xfrm>
            <a:off x="471900" y="738725"/>
            <a:ext cx="8222100" cy="767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February 29th Thursday (1856)</a:t>
            </a:r>
            <a:endParaRPr/>
          </a:p>
        </p:txBody>
      </p:sp>
      <p:sp>
        <p:nvSpPr>
          <p:cNvPr id="147" name="Google Shape;147;p20"/>
          <p:cNvSpPr txBox="1"/>
          <p:nvPr>
            <p:ph idx="1" type="body"/>
          </p:nvPr>
        </p:nvSpPr>
        <p:spPr>
          <a:xfrm>
            <a:off x="259775" y="1844375"/>
            <a:ext cx="6156600" cy="31779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1200"/>
              </a:spcAft>
              <a:buNone/>
            </a:pPr>
            <a:r>
              <a:rPr lang="en"/>
              <a:t>“</a:t>
            </a:r>
            <a:r>
              <a:rPr i="1" lang="en"/>
              <a:t>Frosty and cool again this morning. While about preparing to leave camp some person killed an Indian who had wandered off some distance from camp in search of his horse which had strayed off during the night, which had caused some </a:t>
            </a:r>
            <a:r>
              <a:rPr b="1" i="1" lang="en">
                <a:solidFill>
                  <a:schemeClr val="accent2"/>
                </a:solidFill>
              </a:rPr>
              <a:t>excitement</a:t>
            </a:r>
            <a:r>
              <a:rPr i="1" lang="en"/>
              <a:t> among the Indians as it went to prove the statement previously made by some </a:t>
            </a:r>
            <a:r>
              <a:rPr b="1" i="1" lang="en">
                <a:solidFill>
                  <a:schemeClr val="accent5"/>
                </a:solidFill>
              </a:rPr>
              <a:t>evil disposed persons</a:t>
            </a:r>
            <a:r>
              <a:rPr i="1" lang="en"/>
              <a:t>, to wit: that they would be killed by the way. We learned this morning that a</a:t>
            </a:r>
            <a:r>
              <a:rPr b="1" i="1" lang="en"/>
              <a:t> </a:t>
            </a:r>
            <a:r>
              <a:rPr b="1" i="1" lang="en">
                <a:solidFill>
                  <a:schemeClr val="accent5"/>
                </a:solidFill>
              </a:rPr>
              <a:t>party of evil disposed persons</a:t>
            </a:r>
            <a:r>
              <a:rPr i="1" lang="en"/>
              <a:t> have gone in advance of us, as os supposed to annoy us, or kill some friendly Indians. A messenger was immediately </a:t>
            </a:r>
            <a:r>
              <a:rPr i="1" lang="en"/>
              <a:t>dispatched</a:t>
            </a:r>
            <a:r>
              <a:rPr i="1" lang="en"/>
              <a:t> to Capt. Smith at Fort Lane for </a:t>
            </a:r>
            <a:r>
              <a:rPr i="1" lang="en"/>
              <a:t>additional</a:t>
            </a:r>
            <a:r>
              <a:rPr i="1" lang="en"/>
              <a:t> force to escort us to thro[ugh] the Canyon if it should be found necessary. We also learned that an individual by the name of Timeleon Love was the person who killed the Indian this morning and that he composes of the party that had just passed. We drove today a distance of eleven miles and encamped on the bank of Jump Off Jo[e] Creek where we will most probably remain till the arrival of Capt. Smith.</a:t>
            </a:r>
            <a:r>
              <a:rPr lang="en"/>
              <a:t>”</a:t>
            </a:r>
            <a:endParaRPr/>
          </a:p>
        </p:txBody>
      </p:sp>
      <p:pic>
        <p:nvPicPr>
          <p:cNvPr id="148" name="Google Shape;148;p20"/>
          <p:cNvPicPr preferRelativeResize="0"/>
          <p:nvPr/>
        </p:nvPicPr>
        <p:blipFill>
          <a:blip r:embed="rId4">
            <a:alphaModFix/>
          </a:blip>
          <a:stretch>
            <a:fillRect/>
          </a:stretch>
        </p:blipFill>
        <p:spPr>
          <a:xfrm>
            <a:off x="6767925" y="1766948"/>
            <a:ext cx="1830217" cy="3255327"/>
          </a:xfrm>
          <a:prstGeom prst="rect">
            <a:avLst/>
          </a:prstGeom>
          <a:noFill/>
          <a:ln cap="flat" cmpd="sng" w="38100">
            <a:solidFill>
              <a:schemeClr val="dk2"/>
            </a:solidFill>
            <a:prstDash val="solid"/>
            <a:round/>
            <a:headEnd len="sm" w="sm" type="none"/>
            <a:tailEnd len="sm" w="sm" type="none"/>
          </a:ln>
        </p:spPr>
      </p:pic>
      <p:sp>
        <p:nvSpPr>
          <p:cNvPr id="149" name="Google Shape;149;p20"/>
          <p:cNvSpPr txBox="1"/>
          <p:nvPr/>
        </p:nvSpPr>
        <p:spPr>
          <a:xfrm rot="5400000">
            <a:off x="7979900" y="4267650"/>
            <a:ext cx="1443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2017: Jump Off Joe Creek</a:t>
            </a:r>
            <a:endParaRPr sz="8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1"/>
          <p:cNvPicPr preferRelativeResize="0"/>
          <p:nvPr/>
        </p:nvPicPr>
        <p:blipFill rotWithShape="1">
          <a:blip r:embed="rId3">
            <a:alphaModFix amt="15000"/>
          </a:blip>
          <a:srcRect b="18188" l="18810" r="19895" t="17881"/>
          <a:stretch/>
        </p:blipFill>
        <p:spPr>
          <a:xfrm rot="-5400012">
            <a:off x="1578675" y="137901"/>
            <a:ext cx="1473449" cy="1417496"/>
          </a:xfrm>
          <a:prstGeom prst="rect">
            <a:avLst/>
          </a:prstGeom>
          <a:noFill/>
          <a:ln>
            <a:noFill/>
          </a:ln>
        </p:spPr>
      </p:pic>
      <p:pic>
        <p:nvPicPr>
          <p:cNvPr id="155" name="Google Shape;155;p21"/>
          <p:cNvPicPr preferRelativeResize="0"/>
          <p:nvPr/>
        </p:nvPicPr>
        <p:blipFill rotWithShape="1">
          <a:blip r:embed="rId3">
            <a:alphaModFix amt="15000"/>
          </a:blip>
          <a:srcRect b="18188" l="18810" r="19895" t="17881"/>
          <a:stretch/>
        </p:blipFill>
        <p:spPr>
          <a:xfrm rot="-5400012">
            <a:off x="161175" y="137901"/>
            <a:ext cx="1473449" cy="1417496"/>
          </a:xfrm>
          <a:prstGeom prst="rect">
            <a:avLst/>
          </a:prstGeom>
          <a:noFill/>
          <a:ln>
            <a:noFill/>
          </a:ln>
        </p:spPr>
      </p:pic>
      <p:pic>
        <p:nvPicPr>
          <p:cNvPr id="156" name="Google Shape;156;p21"/>
          <p:cNvPicPr preferRelativeResize="0"/>
          <p:nvPr/>
        </p:nvPicPr>
        <p:blipFill rotWithShape="1">
          <a:blip r:embed="rId3">
            <a:alphaModFix amt="15000"/>
          </a:blip>
          <a:srcRect b="18188" l="18810" r="19895" t="17881"/>
          <a:stretch/>
        </p:blipFill>
        <p:spPr>
          <a:xfrm rot="-5400012">
            <a:off x="2996175" y="137901"/>
            <a:ext cx="1473449" cy="1417496"/>
          </a:xfrm>
          <a:prstGeom prst="rect">
            <a:avLst/>
          </a:prstGeom>
          <a:noFill/>
          <a:ln>
            <a:noFill/>
          </a:ln>
        </p:spPr>
      </p:pic>
      <p:pic>
        <p:nvPicPr>
          <p:cNvPr id="157" name="Google Shape;157;p21"/>
          <p:cNvPicPr preferRelativeResize="0"/>
          <p:nvPr/>
        </p:nvPicPr>
        <p:blipFill rotWithShape="1">
          <a:blip r:embed="rId3">
            <a:alphaModFix amt="15000"/>
          </a:blip>
          <a:srcRect b="18188" l="18810" r="19895" t="17881"/>
          <a:stretch/>
        </p:blipFill>
        <p:spPr>
          <a:xfrm rot="-5400012">
            <a:off x="4413675" y="137901"/>
            <a:ext cx="1473449" cy="1417496"/>
          </a:xfrm>
          <a:prstGeom prst="rect">
            <a:avLst/>
          </a:prstGeom>
          <a:noFill/>
          <a:ln>
            <a:noFill/>
          </a:ln>
        </p:spPr>
      </p:pic>
      <p:pic>
        <p:nvPicPr>
          <p:cNvPr id="158" name="Google Shape;158;p21"/>
          <p:cNvPicPr preferRelativeResize="0"/>
          <p:nvPr/>
        </p:nvPicPr>
        <p:blipFill rotWithShape="1">
          <a:blip r:embed="rId3">
            <a:alphaModFix amt="15000"/>
          </a:blip>
          <a:srcRect b="18188" l="18810" r="19895" t="17881"/>
          <a:stretch/>
        </p:blipFill>
        <p:spPr>
          <a:xfrm rot="-5400012">
            <a:off x="5831175" y="137901"/>
            <a:ext cx="1473449" cy="1417496"/>
          </a:xfrm>
          <a:prstGeom prst="rect">
            <a:avLst/>
          </a:prstGeom>
          <a:noFill/>
          <a:ln>
            <a:noFill/>
          </a:ln>
        </p:spPr>
      </p:pic>
      <p:pic>
        <p:nvPicPr>
          <p:cNvPr id="159" name="Google Shape;159;p21"/>
          <p:cNvPicPr preferRelativeResize="0"/>
          <p:nvPr/>
        </p:nvPicPr>
        <p:blipFill rotWithShape="1">
          <a:blip r:embed="rId3">
            <a:alphaModFix amt="15000"/>
          </a:blip>
          <a:srcRect b="18188" l="18810" r="19895" t="17881"/>
          <a:stretch/>
        </p:blipFill>
        <p:spPr>
          <a:xfrm rot="-5400012">
            <a:off x="7248675" y="137901"/>
            <a:ext cx="1473449" cy="1417496"/>
          </a:xfrm>
          <a:prstGeom prst="rect">
            <a:avLst/>
          </a:prstGeom>
          <a:noFill/>
          <a:ln>
            <a:noFill/>
          </a:ln>
        </p:spPr>
      </p:pic>
      <p:sp>
        <p:nvSpPr>
          <p:cNvPr id="160" name="Google Shape;160;p21"/>
          <p:cNvSpPr txBox="1"/>
          <p:nvPr>
            <p:ph type="title"/>
          </p:nvPr>
        </p:nvSpPr>
        <p:spPr>
          <a:xfrm>
            <a:off x="471900" y="738725"/>
            <a:ext cx="8222100" cy="76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March 3rd &amp; March 5th (Monday &amp; Wednesday)</a:t>
            </a:r>
            <a:endParaRPr/>
          </a:p>
        </p:txBody>
      </p:sp>
      <p:sp>
        <p:nvSpPr>
          <p:cNvPr id="161" name="Google Shape;161;p21"/>
          <p:cNvSpPr txBox="1"/>
          <p:nvPr>
            <p:ph idx="1" type="body"/>
          </p:nvPr>
        </p:nvSpPr>
        <p:spPr>
          <a:xfrm>
            <a:off x="322200" y="2267050"/>
            <a:ext cx="2702100" cy="19692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b="1" lang="en" sz="1100"/>
              <a:t>March 3rd </a:t>
            </a:r>
            <a:endParaRPr b="1" sz="1100"/>
          </a:p>
          <a:p>
            <a:pPr indent="0" lvl="0" marL="0" rtl="0" algn="l">
              <a:lnSpc>
                <a:spcPct val="95000"/>
              </a:lnSpc>
              <a:spcBef>
                <a:spcPts val="1200"/>
              </a:spcBef>
              <a:spcAft>
                <a:spcPts val="1200"/>
              </a:spcAft>
              <a:buNone/>
            </a:pPr>
            <a:r>
              <a:rPr lang="en" sz="1100"/>
              <a:t>“</a:t>
            </a:r>
            <a:r>
              <a:rPr i="1" lang="en" sz="1100"/>
              <a:t>The mornings still continue quite cool &amp; frosty; our rout[e] lay almost directly North over somewhat better ground than for two days previous. Our cattle was jaded considerable by our continuous marches, without forage or grass, neither of which could be procured. We drove a distance of seven miles &amp; encamped just within the </a:t>
            </a:r>
            <a:r>
              <a:rPr i="1" lang="en" sz="1100"/>
              <a:t>mouth of the canyon.</a:t>
            </a:r>
            <a:r>
              <a:rPr lang="en" sz="1100"/>
              <a:t>”</a:t>
            </a:r>
            <a:endParaRPr sz="1100"/>
          </a:p>
        </p:txBody>
      </p:sp>
      <p:pic>
        <p:nvPicPr>
          <p:cNvPr id="162" name="Google Shape;162;p21"/>
          <p:cNvPicPr preferRelativeResize="0"/>
          <p:nvPr/>
        </p:nvPicPr>
        <p:blipFill>
          <a:blip r:embed="rId4">
            <a:alphaModFix/>
          </a:blip>
          <a:stretch>
            <a:fillRect/>
          </a:stretch>
        </p:blipFill>
        <p:spPr>
          <a:xfrm>
            <a:off x="3185475" y="2311348"/>
            <a:ext cx="2773050" cy="1762913"/>
          </a:xfrm>
          <a:prstGeom prst="rect">
            <a:avLst/>
          </a:prstGeom>
          <a:noFill/>
          <a:ln cap="flat" cmpd="sng" w="38100">
            <a:solidFill>
              <a:schemeClr val="dk2"/>
            </a:solidFill>
            <a:prstDash val="solid"/>
            <a:round/>
            <a:headEnd len="sm" w="sm" type="none"/>
            <a:tailEnd len="sm" w="sm" type="none"/>
          </a:ln>
        </p:spPr>
      </p:pic>
      <p:sp>
        <p:nvSpPr>
          <p:cNvPr id="163" name="Google Shape;163;p21"/>
          <p:cNvSpPr txBox="1"/>
          <p:nvPr/>
        </p:nvSpPr>
        <p:spPr>
          <a:xfrm>
            <a:off x="3419550" y="4125925"/>
            <a:ext cx="2304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Entering the Canyon from the north, circa 1930</a:t>
            </a:r>
            <a:endParaRPr sz="800">
              <a:latin typeface="Roboto"/>
              <a:ea typeface="Roboto"/>
              <a:cs typeface="Roboto"/>
              <a:sym typeface="Roboto"/>
            </a:endParaRPr>
          </a:p>
        </p:txBody>
      </p:sp>
      <p:sp>
        <p:nvSpPr>
          <p:cNvPr id="164" name="Google Shape;164;p21"/>
          <p:cNvSpPr txBox="1"/>
          <p:nvPr>
            <p:ph idx="1" type="body"/>
          </p:nvPr>
        </p:nvSpPr>
        <p:spPr>
          <a:xfrm>
            <a:off x="6119700" y="1951550"/>
            <a:ext cx="2772900" cy="302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52"/>
              <a:buNone/>
            </a:pPr>
            <a:r>
              <a:rPr b="1" lang="en" sz="1100"/>
              <a:t>March 5th</a:t>
            </a:r>
            <a:endParaRPr b="1" sz="1100"/>
          </a:p>
          <a:p>
            <a:pPr indent="0" lvl="0" marL="0" rtl="0" algn="l">
              <a:spcBef>
                <a:spcPts val="1200"/>
              </a:spcBef>
              <a:spcAft>
                <a:spcPts val="1200"/>
              </a:spcAft>
              <a:buSzPts val="852"/>
              <a:buNone/>
            </a:pPr>
            <a:r>
              <a:rPr lang="en" sz="1100"/>
              <a:t>“</a:t>
            </a:r>
            <a:r>
              <a:rPr i="1" lang="en" sz="1100"/>
              <a:t>The Indians remained in camp today at the mouth of Canyon creek awaiting the arrival of the wagons about three or four o’clock in the evening they made their appearance. The cattle very much jaded &amp; tired as no forage could be had. I secured the best pasture I could find and turned them in that. An Indian girl died this evening. We are now a distance of eleven miles from our camp of the evening of the third being occupied two days in making it. Mr. Love who still continues to follow us was arrested and put under guard.</a:t>
            </a:r>
            <a:r>
              <a:rPr lang="en" sz="1100"/>
              <a:t>”</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B45F06"/>
      </a:dk1>
      <a:lt1>
        <a:srgbClr val="FFFFFF"/>
      </a:lt1>
      <a:dk2>
        <a:srgbClr val="424242"/>
      </a:dk2>
      <a:lt2>
        <a:srgbClr val="737373"/>
      </a:lt2>
      <a:accent1>
        <a:srgbClr val="BF9000"/>
      </a:accent1>
      <a:accent2>
        <a:srgbClr val="274E13"/>
      </a:accent2>
      <a:accent3>
        <a:srgbClr val="990000"/>
      </a:accent3>
      <a:accent4>
        <a:srgbClr val="FAFAFA"/>
      </a:accent4>
      <a:accent5>
        <a:srgbClr val="1A237E"/>
      </a:accent5>
      <a:accent6>
        <a:srgbClr val="F1C232"/>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