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slide" Target="slides/slide6.xml"/><Relationship Id="rId10" Type="http://schemas.openxmlformats.org/officeDocument/2006/relationships/slide" Target="slides/slide5.xml"/><Relationship Id="rId12" Type="http://schemas.openxmlformats.org/officeDocument/2006/relationships/slide" Target="slides/slide7.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ndex.php?curid=4893298"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178b1edd9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178b1edd9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Grand Ronde Reservation is shown as a red square in this map.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Help </a:t>
            </a:r>
            <a:r>
              <a:rPr lang="en"/>
              <a:t>students</a:t>
            </a:r>
            <a:r>
              <a:rPr lang="en"/>
              <a:t> locate where they live relative to the Grand Ronde Reservation.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78b1edd9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78b1edd9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from the Reservation: </a:t>
            </a:r>
            <a:endParaRPr/>
          </a:p>
          <a:p>
            <a:pPr indent="0" lvl="0" marL="0" rtl="0" algn="l">
              <a:spcBef>
                <a:spcPts val="0"/>
              </a:spcBef>
              <a:spcAft>
                <a:spcPts val="0"/>
              </a:spcAft>
              <a:buNone/>
            </a:pPr>
            <a:r>
              <a:rPr lang="en"/>
              <a:t>These images are taken on the Grand Ronde Reservation in 2017. </a:t>
            </a:r>
            <a:endParaRPr/>
          </a:p>
          <a:p>
            <a:pPr indent="0" lvl="0" marL="0" rtl="0" algn="l">
              <a:spcBef>
                <a:spcPts val="0"/>
              </a:spcBef>
              <a:spcAft>
                <a:spcPts val="0"/>
              </a:spcAft>
              <a:buNone/>
            </a:pPr>
            <a:r>
              <a:rPr lang="en"/>
              <a:t>Discuss the habitat seen in these images (trees, grasses, creeks, hills/mountains,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Have students predict what types of animals might live 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178b1edd9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178b1edd9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DEER - mawich</a:t>
            </a:r>
            <a:endParaRPr/>
          </a:p>
          <a:p>
            <a:pPr indent="0" lvl="0" marL="0" rtl="0" algn="l">
              <a:spcBef>
                <a:spcPts val="0"/>
              </a:spcBef>
              <a:spcAft>
                <a:spcPts val="0"/>
              </a:spcAft>
              <a:buNone/>
            </a:pPr>
            <a:r>
              <a:rPr b="1" lang="en"/>
              <a:t>Top Left:</a:t>
            </a:r>
            <a:r>
              <a:rPr lang="en"/>
              <a:t> “deer” pronounced in chinuk wawa, the Native language of the Confederated Tribes of Grand Ronde</a:t>
            </a:r>
            <a:endParaRPr/>
          </a:p>
          <a:p>
            <a:pPr indent="0" lvl="0" marL="0" rtl="0" algn="l">
              <a:spcBef>
                <a:spcPts val="0"/>
              </a:spcBef>
              <a:spcAft>
                <a:spcPts val="0"/>
              </a:spcAft>
              <a:buNone/>
            </a:pPr>
            <a:r>
              <a:rPr b="1" lang="en"/>
              <a:t>Middle Left: </a:t>
            </a:r>
            <a:r>
              <a:rPr lang="en"/>
              <a:t>video of a blacktail deer - </a:t>
            </a:r>
            <a:r>
              <a:rPr i="1" lang="en"/>
              <a:t>How do they move?</a:t>
            </a:r>
            <a:endParaRPr i="1"/>
          </a:p>
          <a:p>
            <a:pPr indent="0" lvl="0" marL="0" rtl="0" algn="l">
              <a:spcBef>
                <a:spcPts val="0"/>
              </a:spcBef>
              <a:spcAft>
                <a:spcPts val="0"/>
              </a:spcAft>
              <a:buNone/>
            </a:pPr>
            <a:r>
              <a:rPr b="1" lang="en"/>
              <a:t>Middle Right:</a:t>
            </a:r>
            <a:r>
              <a:rPr lang="en"/>
              <a:t> Blacktail deer diet - </a:t>
            </a:r>
            <a:r>
              <a:rPr i="1" lang="en"/>
              <a:t>variety of grasses, forbs, lichens, shrubs, and trees</a:t>
            </a:r>
            <a:endParaRPr i="1"/>
          </a:p>
          <a:p>
            <a:pPr indent="0" lvl="0" marL="0" rtl="0" algn="l">
              <a:spcBef>
                <a:spcPts val="0"/>
              </a:spcBef>
              <a:spcAft>
                <a:spcPts val="0"/>
              </a:spcAft>
              <a:buNone/>
            </a:pPr>
            <a:r>
              <a:rPr b="1" lang="en"/>
              <a:t>Bottom Left: </a:t>
            </a:r>
            <a:r>
              <a:rPr lang="en"/>
              <a:t>Deer image</a:t>
            </a:r>
            <a:endParaRPr/>
          </a:p>
          <a:p>
            <a:pPr indent="0" lvl="0" marL="0" rtl="0" algn="l">
              <a:spcBef>
                <a:spcPts val="0"/>
              </a:spcBef>
              <a:spcAft>
                <a:spcPts val="0"/>
              </a:spcAft>
              <a:buNone/>
            </a:pPr>
            <a:r>
              <a:rPr b="1" lang="en"/>
              <a:t>Bottom Right: </a:t>
            </a:r>
            <a:r>
              <a:rPr lang="en"/>
              <a:t>Creek. </a:t>
            </a:r>
            <a:r>
              <a:rPr i="1" lang="en"/>
              <a:t>Deer need water to go along with their food to survive</a:t>
            </a:r>
            <a:endParaRPr i="1"/>
          </a:p>
          <a:p>
            <a:pPr indent="0" lvl="0" marL="0" rtl="0" algn="l">
              <a:spcBef>
                <a:spcPts val="0"/>
              </a:spcBef>
              <a:spcAft>
                <a:spcPts val="0"/>
              </a:spcAft>
              <a:buNone/>
            </a:pPr>
            <a:r>
              <a:rPr b="1" lang="en"/>
              <a:t>Background Image</a:t>
            </a:r>
            <a:r>
              <a:rPr lang="en"/>
              <a:t>: Image of Fort Yamhill to display deer habitat.</a:t>
            </a:r>
            <a:r>
              <a:rPr i="1" lang="en"/>
              <a:t> Deer often live on “edge” habitats where heavy timber meet meadows, clearings, shorelines, clearcuts, and brushy slopes.</a:t>
            </a:r>
            <a:r>
              <a:rPr lang="en"/>
              <a:t> Image courtesy of Aboutmovies at English Wikipedia, CC BY-SA 3.0, </a:t>
            </a:r>
            <a:r>
              <a:rPr lang="en" u="sng">
                <a:solidFill>
                  <a:schemeClr val="hlink"/>
                </a:solidFill>
                <a:hlinkClick r:id="rId2"/>
              </a:rPr>
              <a:t>https://commons.wikimedia.org/w/index.php?curid=4893298</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178b1edd9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178b1edd9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SQUIRREL</a:t>
            </a:r>
            <a:r>
              <a:rPr b="1" lang="en" sz="1200">
                <a:solidFill>
                  <a:schemeClr val="dk1"/>
                </a:solidFill>
              </a:rPr>
              <a:t> - puypuy</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Top Left:</a:t>
            </a:r>
            <a:r>
              <a:rPr lang="en">
                <a:solidFill>
                  <a:schemeClr val="dk1"/>
                </a:solidFill>
              </a:rPr>
              <a:t> “squirrel” pronounced in chinuk wawa, the Native language of the Confederated Tribes of Grand Ronde</a:t>
            </a:r>
            <a:endParaRPr>
              <a:solidFill>
                <a:schemeClr val="dk1"/>
              </a:solidFill>
            </a:endParaRPr>
          </a:p>
          <a:p>
            <a:pPr indent="0" lvl="0" marL="0" rtl="0" algn="l">
              <a:spcBef>
                <a:spcPts val="0"/>
              </a:spcBef>
              <a:spcAft>
                <a:spcPts val="0"/>
              </a:spcAft>
              <a:buNone/>
            </a:pPr>
            <a:r>
              <a:rPr b="1" lang="en">
                <a:solidFill>
                  <a:schemeClr val="dk1"/>
                </a:solidFill>
              </a:rPr>
              <a:t>Center Left:</a:t>
            </a:r>
            <a:r>
              <a:rPr lang="en">
                <a:solidFill>
                  <a:schemeClr val="dk1"/>
                </a:solidFill>
              </a:rPr>
              <a:t> video of a squirrel - </a:t>
            </a:r>
            <a:r>
              <a:rPr i="1" lang="en">
                <a:solidFill>
                  <a:schemeClr val="dk1"/>
                </a:solidFill>
              </a:rPr>
              <a:t>How do they move? What sounds do they make?</a:t>
            </a:r>
            <a:endParaRPr i="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Acorns and Seeds:</a:t>
            </a:r>
            <a:r>
              <a:rPr lang="en">
                <a:solidFill>
                  <a:schemeClr val="dk1"/>
                </a:solidFill>
              </a:rPr>
              <a:t> Squirrel diet - </a:t>
            </a:r>
            <a:r>
              <a:rPr i="1" lang="en">
                <a:solidFill>
                  <a:schemeClr val="dk1"/>
                </a:solidFill>
              </a:rPr>
              <a:t>fungi, seeds, nuts and fruits</a:t>
            </a:r>
            <a:endParaRPr i="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Center - </a:t>
            </a:r>
            <a:r>
              <a:rPr lang="en">
                <a:solidFill>
                  <a:schemeClr val="dk1"/>
                </a:solidFill>
              </a:rPr>
              <a:t>squirrel image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Fact</a:t>
            </a:r>
            <a:r>
              <a:rPr lang="en">
                <a:solidFill>
                  <a:schemeClr val="dk1"/>
                </a:solidFill>
              </a:rPr>
              <a:t>: To prepare for winter, squirrels will bury their food to save it for later</a:t>
            </a:r>
            <a:endParaRPr i="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Background Image</a:t>
            </a:r>
            <a:r>
              <a:rPr lang="en">
                <a:solidFill>
                  <a:schemeClr val="dk1"/>
                </a:solidFill>
              </a:rPr>
              <a:t>: Image courtesy of Marc Baldwin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178b1edd9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178b1edd9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SQUIRREL - t’alapas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Top Left:</a:t>
            </a:r>
            <a:r>
              <a:rPr lang="en">
                <a:solidFill>
                  <a:schemeClr val="dk1"/>
                </a:solidFill>
              </a:rPr>
              <a:t> “coyote” pronounced in chinuk wawa, the Native language of the Confederated Tribes of Grand Ronde</a:t>
            </a:r>
            <a:endParaRPr>
              <a:solidFill>
                <a:schemeClr val="dk1"/>
              </a:solidFill>
            </a:endParaRPr>
          </a:p>
          <a:p>
            <a:pPr indent="0" lvl="0" marL="0" rtl="0" algn="l">
              <a:spcBef>
                <a:spcPts val="0"/>
              </a:spcBef>
              <a:spcAft>
                <a:spcPts val="0"/>
              </a:spcAft>
              <a:buNone/>
            </a:pPr>
            <a:r>
              <a:rPr b="1" lang="en">
                <a:solidFill>
                  <a:schemeClr val="dk1"/>
                </a:solidFill>
              </a:rPr>
              <a:t>Middle Left: </a:t>
            </a:r>
            <a:r>
              <a:rPr lang="en">
                <a:solidFill>
                  <a:schemeClr val="dk1"/>
                </a:solidFill>
              </a:rPr>
              <a:t>video of coyote. </a:t>
            </a:r>
            <a:r>
              <a:rPr i="1" lang="en">
                <a:solidFill>
                  <a:schemeClr val="dk1"/>
                </a:solidFill>
              </a:rPr>
              <a:t>How do they move? What sounds do they make? </a:t>
            </a:r>
            <a:endParaRPr i="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Bottom Left:</a:t>
            </a:r>
            <a:r>
              <a:rPr lang="en">
                <a:solidFill>
                  <a:schemeClr val="dk1"/>
                </a:solidFill>
              </a:rPr>
              <a:t> coyote diet - </a:t>
            </a:r>
            <a:r>
              <a:rPr i="1" lang="en">
                <a:solidFill>
                  <a:schemeClr val="dk1"/>
                </a:solidFill>
              </a:rPr>
              <a:t>insects, amphibians, fish, small reptiles, birds, rodents, and larger mammals including white-tailed deer, elk, bighorn sheep, bison, and moose. Birds preyed upon by coyotes include thrashers, sparrows, and wild turkeys, variety of fruits and vegetables including peaches, blackberries, pears, blueberries, apples, carrots, cantaloupe, watermelon, and peanuts</a:t>
            </a:r>
            <a:endParaRPr i="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Bottom Right - </a:t>
            </a:r>
            <a:r>
              <a:rPr lang="en">
                <a:solidFill>
                  <a:schemeClr val="dk1"/>
                </a:solidFill>
              </a:rPr>
              <a:t>coyote image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Fact</a:t>
            </a:r>
            <a:r>
              <a:rPr lang="en">
                <a:solidFill>
                  <a:schemeClr val="dk1"/>
                </a:solidFill>
              </a:rPr>
              <a:t>: coyote can reach speeds of 40 miles per hour and can hunt in a pack or alone</a:t>
            </a:r>
            <a:endParaRPr i="1">
              <a:solidFill>
                <a:schemeClr val="dk1"/>
              </a:solidFill>
            </a:endParaRPr>
          </a:p>
          <a:p>
            <a:pPr indent="0" lvl="0" marL="0" rtl="0" algn="l">
              <a:spcBef>
                <a:spcPts val="0"/>
              </a:spcBef>
              <a:spcAft>
                <a:spcPts val="0"/>
              </a:spcAft>
              <a:buNone/>
            </a:pPr>
            <a:r>
              <a:rPr b="1" lang="en">
                <a:solidFill>
                  <a:schemeClr val="dk1"/>
                </a:solidFill>
              </a:rPr>
              <a:t>Background Image</a:t>
            </a:r>
            <a:r>
              <a:rPr lang="en">
                <a:solidFill>
                  <a:schemeClr val="dk1"/>
                </a:solidFill>
              </a:rPr>
              <a:t>: Coyotes can live in many different habitats but they prefer grasslands, prairies, and deserts. Image courtesy of Mark Darrach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178b1edd9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78b1edd9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RACCOON</a:t>
            </a:r>
            <a:r>
              <a:rPr b="1" lang="en" sz="1200">
                <a:solidFill>
                  <a:schemeClr val="dk1"/>
                </a:solidFill>
              </a:rPr>
              <a:t> - q’ǝlas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Top Left Video:</a:t>
            </a:r>
            <a:r>
              <a:rPr lang="en">
                <a:solidFill>
                  <a:schemeClr val="dk1"/>
                </a:solidFill>
              </a:rPr>
              <a:t> “raccoon” pronounced in chinuk wawa, the Native language of the Confederated Tribes of Grand Ronde</a:t>
            </a:r>
            <a:endParaRPr>
              <a:solidFill>
                <a:schemeClr val="dk1"/>
              </a:solidFill>
            </a:endParaRPr>
          </a:p>
          <a:p>
            <a:pPr indent="0" lvl="0" marL="0" rtl="0" algn="l">
              <a:spcBef>
                <a:spcPts val="0"/>
              </a:spcBef>
              <a:spcAft>
                <a:spcPts val="0"/>
              </a:spcAft>
              <a:buNone/>
            </a:pPr>
            <a:r>
              <a:rPr b="1" lang="en">
                <a:solidFill>
                  <a:schemeClr val="dk1"/>
                </a:solidFill>
              </a:rPr>
              <a:t>Middle Left Video: </a:t>
            </a:r>
            <a:r>
              <a:rPr lang="en">
                <a:solidFill>
                  <a:schemeClr val="dk1"/>
                </a:solidFill>
              </a:rPr>
              <a:t>NatGeo Kids video on raccoons. Students can view the entire video or a small portion</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Middle Left:</a:t>
            </a:r>
            <a:r>
              <a:rPr lang="en">
                <a:solidFill>
                  <a:schemeClr val="dk1"/>
                </a:solidFill>
              </a:rPr>
              <a:t> raccoon diet - </a:t>
            </a:r>
            <a:r>
              <a:rPr i="1" lang="en">
                <a:solidFill>
                  <a:schemeClr val="dk1"/>
                </a:solidFill>
              </a:rPr>
              <a:t>fruits, berries, nuts, fish, frogs, mussels, crayfish, insects, turtles, mice, rabbits, muskrats and bird eggs</a:t>
            </a:r>
            <a:endParaRPr i="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Center: </a:t>
            </a:r>
            <a:r>
              <a:rPr lang="en">
                <a:solidFill>
                  <a:schemeClr val="dk1"/>
                </a:solidFill>
              </a:rPr>
              <a:t>raccoon image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Additional Fact</a:t>
            </a:r>
            <a:r>
              <a:rPr lang="en">
                <a:solidFill>
                  <a:schemeClr val="dk1"/>
                </a:solidFill>
              </a:rPr>
              <a:t>: raccoons are nocturnal, which means they are awake at night</a:t>
            </a:r>
            <a:endParaRPr i="1">
              <a:solidFill>
                <a:schemeClr val="dk1"/>
              </a:solidFill>
            </a:endParaRPr>
          </a:p>
          <a:p>
            <a:pPr indent="0" lvl="0" marL="0" rtl="0" algn="l">
              <a:spcBef>
                <a:spcPts val="0"/>
              </a:spcBef>
              <a:spcAft>
                <a:spcPts val="0"/>
              </a:spcAft>
              <a:buNone/>
            </a:pPr>
            <a:r>
              <a:rPr b="1" lang="en">
                <a:solidFill>
                  <a:schemeClr val="dk1"/>
                </a:solidFill>
              </a:rPr>
              <a:t>Background Image</a:t>
            </a:r>
            <a:r>
              <a:rPr lang="en">
                <a:solidFill>
                  <a:schemeClr val="dk1"/>
                </a:solidFill>
              </a:rPr>
              <a:t>: Raccoons prefer to live in moist woodland areas. However, they can also be found in farmlands, suburban, and urban areas. Raccoons prefer to build dens in trees, but may also use woodchuck burrows, caves, mines, deserted buildings, barns, garages, rain sewers, or houses.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11" Type="http://schemas.openxmlformats.org/officeDocument/2006/relationships/image" Target="../media/image13.jpg"/><Relationship Id="rId10" Type="http://schemas.openxmlformats.org/officeDocument/2006/relationships/hyperlink" Target="http://www.youtube.com/watch?v=6-JhQzqy9Yw" TargetMode="External"/><Relationship Id="rId9"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hyperlink" Target="http://www.youtube.com/watch?v=Ms8YCmO7gOY" TargetMode="External"/><Relationship Id="rId7" Type="http://schemas.openxmlformats.org/officeDocument/2006/relationships/image" Target="../media/image9.jp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5.png"/><Relationship Id="rId10" Type="http://schemas.openxmlformats.org/officeDocument/2006/relationships/image" Target="../media/image17.jpg"/><Relationship Id="rId9" Type="http://schemas.openxmlformats.org/officeDocument/2006/relationships/hyperlink" Target="http://www.youtube.com/watch?v=r6y3moxAtXQ" TargetMode="External"/><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hyperlink" Target="http://www.youtube.com/watch?v=Ms8YCmO7gOY" TargetMode="External"/><Relationship Id="rId8"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hyperlink" Target="http://www.youtube.com/watch?v=Ms8YCmO7gOY" TargetMode="External"/><Relationship Id="rId11" Type="http://schemas.openxmlformats.org/officeDocument/2006/relationships/image" Target="../media/image21.jpg"/><Relationship Id="rId10" Type="http://schemas.openxmlformats.org/officeDocument/2006/relationships/hyperlink" Target="http://www.youtube.com/watch?v=uiQG7uth_D4" TargetMode="External"/><Relationship Id="rId9" Type="http://schemas.openxmlformats.org/officeDocument/2006/relationships/image" Target="../media/image24.png"/><Relationship Id="rId5" Type="http://schemas.openxmlformats.org/officeDocument/2006/relationships/image" Target="../media/image14.jpg"/><Relationship Id="rId6" Type="http://schemas.openxmlformats.org/officeDocument/2006/relationships/image" Target="../media/image4.png"/><Relationship Id="rId7" Type="http://schemas.openxmlformats.org/officeDocument/2006/relationships/image" Target="../media/image20.png"/><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png"/><Relationship Id="rId11" Type="http://schemas.openxmlformats.org/officeDocument/2006/relationships/image" Target="../media/image25.jpg"/><Relationship Id="rId10" Type="http://schemas.openxmlformats.org/officeDocument/2006/relationships/hyperlink" Target="http://www.youtube.com/watch?v=1lViKrWgTYk" TargetMode="External"/><Relationship Id="rId9" Type="http://schemas.openxmlformats.org/officeDocument/2006/relationships/image" Target="../media/image23.png"/><Relationship Id="rId5" Type="http://schemas.openxmlformats.org/officeDocument/2006/relationships/hyperlink" Target="http://www.youtube.com/watch?v=Ms8YCmO7gOY" TargetMode="External"/><Relationship Id="rId6" Type="http://schemas.openxmlformats.org/officeDocument/2006/relationships/image" Target="../media/image16.jpg"/><Relationship Id="rId7" Type="http://schemas.openxmlformats.org/officeDocument/2006/relationships/image" Target="../media/image22.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0660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Comic Sans MS"/>
                <a:ea typeface="Comic Sans MS"/>
                <a:cs typeface="Comic Sans MS"/>
                <a:sym typeface="Comic Sans MS"/>
              </a:rPr>
              <a:t>Animals on the </a:t>
            </a:r>
            <a:endParaRPr>
              <a:latin typeface="Comic Sans MS"/>
              <a:ea typeface="Comic Sans MS"/>
              <a:cs typeface="Comic Sans MS"/>
              <a:sym typeface="Comic Sans MS"/>
            </a:endParaRPr>
          </a:p>
          <a:p>
            <a:pPr indent="0" lvl="0" marL="0" rtl="0" algn="ctr">
              <a:spcBef>
                <a:spcPts val="0"/>
              </a:spcBef>
              <a:spcAft>
                <a:spcPts val="0"/>
              </a:spcAft>
              <a:buNone/>
            </a:pPr>
            <a:r>
              <a:rPr lang="en">
                <a:latin typeface="Comic Sans MS"/>
                <a:ea typeface="Comic Sans MS"/>
                <a:cs typeface="Comic Sans MS"/>
                <a:sym typeface="Comic Sans MS"/>
              </a:rPr>
              <a:t>Grand Ronde Reservation</a:t>
            </a:r>
            <a:endParaRPr>
              <a:latin typeface="Comic Sans MS"/>
              <a:ea typeface="Comic Sans MS"/>
              <a:cs typeface="Comic Sans MS"/>
              <a:sym typeface="Comic Sans MS"/>
            </a:endParaRPr>
          </a:p>
        </p:txBody>
      </p:sp>
      <p:pic>
        <p:nvPicPr>
          <p:cNvPr id="55" name="Google Shape;55;p13"/>
          <p:cNvPicPr preferRelativeResize="0"/>
          <p:nvPr/>
        </p:nvPicPr>
        <p:blipFill>
          <a:blip r:embed="rId3">
            <a:alphaModFix/>
          </a:blip>
          <a:stretch>
            <a:fillRect/>
          </a:stretch>
        </p:blipFill>
        <p:spPr>
          <a:xfrm flipH="1">
            <a:off x="0" y="3337090"/>
            <a:ext cx="1977226" cy="1806610"/>
          </a:xfrm>
          <a:prstGeom prst="rect">
            <a:avLst/>
          </a:prstGeom>
          <a:noFill/>
          <a:ln>
            <a:noFill/>
          </a:ln>
        </p:spPr>
      </p:pic>
      <p:pic>
        <p:nvPicPr>
          <p:cNvPr id="56" name="Google Shape;56;p13"/>
          <p:cNvPicPr preferRelativeResize="0"/>
          <p:nvPr/>
        </p:nvPicPr>
        <p:blipFill rotWithShape="1">
          <a:blip r:embed="rId4">
            <a:alphaModFix/>
          </a:blip>
          <a:srcRect b="18250" l="16382" r="18479" t="17712"/>
          <a:stretch/>
        </p:blipFill>
        <p:spPr>
          <a:xfrm>
            <a:off x="6557492" y="3363862"/>
            <a:ext cx="2586509" cy="1753075"/>
          </a:xfrm>
          <a:prstGeom prst="rect">
            <a:avLst/>
          </a:prstGeom>
          <a:noFill/>
          <a:ln>
            <a:noFill/>
          </a:ln>
        </p:spPr>
      </p:pic>
      <p:pic>
        <p:nvPicPr>
          <p:cNvPr id="57" name="Google Shape;57;p13"/>
          <p:cNvPicPr preferRelativeResize="0"/>
          <p:nvPr/>
        </p:nvPicPr>
        <p:blipFill>
          <a:blip r:embed="rId5">
            <a:alphaModFix/>
          </a:blip>
          <a:stretch>
            <a:fillRect/>
          </a:stretch>
        </p:blipFill>
        <p:spPr>
          <a:xfrm>
            <a:off x="227800" y="135925"/>
            <a:ext cx="1521626" cy="1481201"/>
          </a:xfrm>
          <a:prstGeom prst="rect">
            <a:avLst/>
          </a:prstGeom>
          <a:noFill/>
          <a:ln>
            <a:noFill/>
          </a:ln>
        </p:spPr>
      </p:pic>
      <p:pic>
        <p:nvPicPr>
          <p:cNvPr id="58" name="Google Shape;58;p13"/>
          <p:cNvPicPr preferRelativeResize="0"/>
          <p:nvPr/>
        </p:nvPicPr>
        <p:blipFill>
          <a:blip r:embed="rId6">
            <a:alphaModFix/>
          </a:blip>
          <a:stretch>
            <a:fillRect/>
          </a:stretch>
        </p:blipFill>
        <p:spPr>
          <a:xfrm>
            <a:off x="7048100" y="-360100"/>
            <a:ext cx="1977224" cy="1977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19601" r="0" t="0"/>
          <a:stretch/>
        </p:blipFill>
        <p:spPr>
          <a:xfrm>
            <a:off x="1516725" y="0"/>
            <a:ext cx="6110554" cy="5143500"/>
          </a:xfrm>
          <a:prstGeom prst="rect">
            <a:avLst/>
          </a:prstGeom>
          <a:noFill/>
          <a:ln>
            <a:noFill/>
          </a:ln>
        </p:spPr>
      </p:pic>
      <p:sp>
        <p:nvSpPr>
          <p:cNvPr id="64" name="Google Shape;64;p14"/>
          <p:cNvSpPr/>
          <p:nvPr/>
        </p:nvSpPr>
        <p:spPr>
          <a:xfrm>
            <a:off x="2352675" y="1464925"/>
            <a:ext cx="166800" cy="1953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68"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b="0" l="0" r="0" t="15604"/>
          <a:stretch/>
        </p:blipFill>
        <p:spPr>
          <a:xfrm>
            <a:off x="0" y="0"/>
            <a:ext cx="4572001" cy="2571749"/>
          </a:xfrm>
          <a:prstGeom prst="rect">
            <a:avLst/>
          </a:prstGeom>
          <a:noFill/>
          <a:ln cap="flat" cmpd="sng" w="19050">
            <a:solidFill>
              <a:schemeClr val="dk2"/>
            </a:solidFill>
            <a:prstDash val="solid"/>
            <a:round/>
            <a:headEnd len="sm" w="sm" type="none"/>
            <a:tailEnd len="sm" w="sm" type="none"/>
          </a:ln>
        </p:spPr>
      </p:pic>
      <p:pic>
        <p:nvPicPr>
          <p:cNvPr id="70" name="Google Shape;70;p15"/>
          <p:cNvPicPr preferRelativeResize="0"/>
          <p:nvPr/>
        </p:nvPicPr>
        <p:blipFill rotWithShape="1">
          <a:blip r:embed="rId4">
            <a:alphaModFix/>
          </a:blip>
          <a:srcRect b="15604" l="0" r="0" t="0"/>
          <a:stretch/>
        </p:blipFill>
        <p:spPr>
          <a:xfrm>
            <a:off x="4572000" y="0"/>
            <a:ext cx="4572001" cy="2571749"/>
          </a:xfrm>
          <a:prstGeom prst="rect">
            <a:avLst/>
          </a:prstGeom>
          <a:noFill/>
          <a:ln cap="flat" cmpd="sng" w="19050">
            <a:solidFill>
              <a:schemeClr val="dk2"/>
            </a:solidFill>
            <a:prstDash val="solid"/>
            <a:round/>
            <a:headEnd len="sm" w="sm" type="none"/>
            <a:tailEnd len="sm" w="sm" type="none"/>
          </a:ln>
        </p:spPr>
      </p:pic>
      <p:pic>
        <p:nvPicPr>
          <p:cNvPr id="71" name="Google Shape;71;p15"/>
          <p:cNvPicPr preferRelativeResize="0"/>
          <p:nvPr/>
        </p:nvPicPr>
        <p:blipFill rotWithShape="1">
          <a:blip r:embed="rId5">
            <a:alphaModFix/>
          </a:blip>
          <a:srcRect b="0" l="0" r="0" t="15604"/>
          <a:stretch/>
        </p:blipFill>
        <p:spPr>
          <a:xfrm>
            <a:off x="0" y="2571750"/>
            <a:ext cx="4572001" cy="2571749"/>
          </a:xfrm>
          <a:prstGeom prst="rect">
            <a:avLst/>
          </a:prstGeom>
          <a:noFill/>
          <a:ln cap="flat" cmpd="sng" w="19050">
            <a:solidFill>
              <a:schemeClr val="dk2"/>
            </a:solidFill>
            <a:prstDash val="solid"/>
            <a:round/>
            <a:headEnd len="sm" w="sm" type="none"/>
            <a:tailEnd len="sm" w="sm" type="none"/>
          </a:ln>
        </p:spPr>
      </p:pic>
      <p:pic>
        <p:nvPicPr>
          <p:cNvPr id="72" name="Google Shape;72;p15"/>
          <p:cNvPicPr preferRelativeResize="0"/>
          <p:nvPr/>
        </p:nvPicPr>
        <p:blipFill rotWithShape="1">
          <a:blip r:embed="rId6">
            <a:alphaModFix/>
          </a:blip>
          <a:srcRect b="0" l="0" r="0" t="15604"/>
          <a:stretch/>
        </p:blipFill>
        <p:spPr>
          <a:xfrm>
            <a:off x="4572000" y="2571750"/>
            <a:ext cx="4572001" cy="257174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2286020" y="0"/>
            <a:ext cx="6857981" cy="5143500"/>
          </a:xfrm>
          <a:prstGeom prst="rect">
            <a:avLst/>
          </a:prstGeom>
          <a:noFill/>
          <a:ln cap="flat" cmpd="sng" w="38100">
            <a:solidFill>
              <a:schemeClr val="dk2"/>
            </a:solidFill>
            <a:prstDash val="solid"/>
            <a:round/>
            <a:headEnd len="sm" w="sm" type="none"/>
            <a:tailEnd len="sm" w="sm" type="none"/>
          </a:ln>
        </p:spPr>
      </p:pic>
      <p:pic>
        <p:nvPicPr>
          <p:cNvPr id="78" name="Google Shape;78;p16"/>
          <p:cNvPicPr preferRelativeResize="0"/>
          <p:nvPr/>
        </p:nvPicPr>
        <p:blipFill>
          <a:blip r:embed="rId4">
            <a:alphaModFix/>
          </a:blip>
          <a:stretch>
            <a:fillRect/>
          </a:stretch>
        </p:blipFill>
        <p:spPr>
          <a:xfrm>
            <a:off x="6224187" y="2989650"/>
            <a:ext cx="2507450" cy="1253725"/>
          </a:xfrm>
          <a:prstGeom prst="rect">
            <a:avLst/>
          </a:prstGeom>
          <a:noFill/>
          <a:ln>
            <a:noFill/>
          </a:ln>
        </p:spPr>
      </p:pic>
      <p:pic>
        <p:nvPicPr>
          <p:cNvPr id="79" name="Google Shape;79;p16"/>
          <p:cNvPicPr preferRelativeResize="0"/>
          <p:nvPr/>
        </p:nvPicPr>
        <p:blipFill>
          <a:blip r:embed="rId5">
            <a:alphaModFix/>
          </a:blip>
          <a:stretch>
            <a:fillRect/>
          </a:stretch>
        </p:blipFill>
        <p:spPr>
          <a:xfrm flipH="1">
            <a:off x="2519125" y="3088295"/>
            <a:ext cx="2249301" cy="2055206"/>
          </a:xfrm>
          <a:prstGeom prst="rect">
            <a:avLst/>
          </a:prstGeom>
          <a:noFill/>
          <a:ln>
            <a:noFill/>
          </a:ln>
        </p:spPr>
      </p:pic>
      <p:pic>
        <p:nvPicPr>
          <p:cNvPr id="80" name="Google Shape;80;p16" title="chxi-tənəs-wawa: Animals">
            <a:hlinkClick r:id="rId6"/>
          </p:cNvPr>
          <p:cNvPicPr preferRelativeResize="0"/>
          <p:nvPr/>
        </p:nvPicPr>
        <p:blipFill>
          <a:blip r:embed="rId7">
            <a:alphaModFix/>
          </a:blip>
          <a:stretch>
            <a:fillRect/>
          </a:stretch>
        </p:blipFill>
        <p:spPr>
          <a:xfrm>
            <a:off x="0" y="38238"/>
            <a:ext cx="2249300" cy="1686962"/>
          </a:xfrm>
          <a:prstGeom prst="rect">
            <a:avLst/>
          </a:prstGeom>
          <a:noFill/>
          <a:ln cap="flat" cmpd="sng" w="38100">
            <a:solidFill>
              <a:schemeClr val="dk2"/>
            </a:solidFill>
            <a:prstDash val="solid"/>
            <a:round/>
            <a:headEnd len="sm" w="sm" type="none"/>
            <a:tailEnd len="sm" w="sm" type="none"/>
          </a:ln>
        </p:spPr>
      </p:pic>
      <p:sp>
        <p:nvSpPr>
          <p:cNvPr id="81" name="Google Shape;81;p16"/>
          <p:cNvSpPr txBox="1"/>
          <p:nvPr/>
        </p:nvSpPr>
        <p:spPr>
          <a:xfrm>
            <a:off x="120475" y="1725200"/>
            <a:ext cx="21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c</a:t>
            </a:r>
            <a:r>
              <a:rPr lang="en">
                <a:latin typeface="Comic Sans MS"/>
                <a:ea typeface="Comic Sans MS"/>
                <a:cs typeface="Comic Sans MS"/>
                <a:sym typeface="Comic Sans MS"/>
              </a:rPr>
              <a:t>hinuk wawa - mawich</a:t>
            </a:r>
            <a:endParaRPr>
              <a:latin typeface="Comic Sans MS"/>
              <a:ea typeface="Comic Sans MS"/>
              <a:cs typeface="Comic Sans MS"/>
              <a:sym typeface="Comic Sans MS"/>
            </a:endParaRPr>
          </a:p>
        </p:txBody>
      </p:sp>
      <p:pic>
        <p:nvPicPr>
          <p:cNvPr id="82" name="Google Shape;82;p16"/>
          <p:cNvPicPr preferRelativeResize="0"/>
          <p:nvPr/>
        </p:nvPicPr>
        <p:blipFill>
          <a:blip r:embed="rId8">
            <a:alphaModFix/>
          </a:blip>
          <a:stretch>
            <a:fillRect/>
          </a:stretch>
        </p:blipFill>
        <p:spPr>
          <a:xfrm>
            <a:off x="7961699" y="2989650"/>
            <a:ext cx="700100" cy="1106825"/>
          </a:xfrm>
          <a:prstGeom prst="rect">
            <a:avLst/>
          </a:prstGeom>
          <a:noFill/>
          <a:ln>
            <a:noFill/>
          </a:ln>
        </p:spPr>
      </p:pic>
      <p:pic>
        <p:nvPicPr>
          <p:cNvPr id="83" name="Google Shape;83;p16"/>
          <p:cNvPicPr preferRelativeResize="0"/>
          <p:nvPr/>
        </p:nvPicPr>
        <p:blipFill>
          <a:blip r:embed="rId9">
            <a:alphaModFix/>
          </a:blip>
          <a:stretch>
            <a:fillRect/>
          </a:stretch>
        </p:blipFill>
        <p:spPr>
          <a:xfrm>
            <a:off x="5765000" y="4296975"/>
            <a:ext cx="3425825" cy="889400"/>
          </a:xfrm>
          <a:prstGeom prst="rect">
            <a:avLst/>
          </a:prstGeom>
          <a:noFill/>
          <a:ln>
            <a:noFill/>
          </a:ln>
        </p:spPr>
      </p:pic>
      <p:sp>
        <p:nvSpPr>
          <p:cNvPr id="84" name="Google Shape;84;p16"/>
          <p:cNvSpPr txBox="1"/>
          <p:nvPr/>
        </p:nvSpPr>
        <p:spPr>
          <a:xfrm>
            <a:off x="175000" y="4021213"/>
            <a:ext cx="1899300" cy="9696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5100">
                <a:latin typeface="Comic Sans MS"/>
                <a:ea typeface="Comic Sans MS"/>
                <a:cs typeface="Comic Sans MS"/>
                <a:sym typeface="Comic Sans MS"/>
              </a:rPr>
              <a:t>DEER</a:t>
            </a:r>
            <a:endParaRPr b="1" sz="5100">
              <a:latin typeface="Comic Sans MS"/>
              <a:ea typeface="Comic Sans MS"/>
              <a:cs typeface="Comic Sans MS"/>
              <a:sym typeface="Comic Sans MS"/>
            </a:endParaRPr>
          </a:p>
        </p:txBody>
      </p:sp>
      <p:pic>
        <p:nvPicPr>
          <p:cNvPr descr="Featuring the Columbian Black-tailed Deer of the Willamette Valley, Oregon." id="85" name="Google Shape;85;p16" title="Black-tailed Deer">
            <a:hlinkClick r:id="rId10"/>
          </p:cNvPr>
          <p:cNvPicPr preferRelativeResize="0"/>
          <p:nvPr/>
        </p:nvPicPr>
        <p:blipFill>
          <a:blip r:embed="rId11">
            <a:alphaModFix/>
          </a:blip>
          <a:stretch>
            <a:fillRect/>
          </a:stretch>
        </p:blipFill>
        <p:spPr>
          <a:xfrm>
            <a:off x="0" y="2068700"/>
            <a:ext cx="2249300" cy="1686975"/>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89" name="Shape 89"/>
        <p:cNvGrpSpPr/>
        <p:nvPr/>
      </p:nvGrpSpPr>
      <p:grpSpPr>
        <a:xfrm>
          <a:off x="0" y="0"/>
          <a:ext cx="0" cy="0"/>
          <a:chOff x="0" y="0"/>
          <a:chExt cx="0" cy="0"/>
        </a:xfrm>
      </p:grpSpPr>
      <p:pic>
        <p:nvPicPr>
          <p:cNvPr id="90" name="Google Shape;90;p17"/>
          <p:cNvPicPr preferRelativeResize="0"/>
          <p:nvPr/>
        </p:nvPicPr>
        <p:blipFill rotWithShape="1">
          <a:blip r:embed="rId3">
            <a:alphaModFix/>
          </a:blip>
          <a:srcRect b="0" l="0" r="16701" t="0"/>
          <a:stretch/>
        </p:blipFill>
        <p:spPr>
          <a:xfrm>
            <a:off x="2725350" y="41075"/>
            <a:ext cx="6418649" cy="5143500"/>
          </a:xfrm>
          <a:prstGeom prst="rect">
            <a:avLst/>
          </a:prstGeom>
          <a:noFill/>
          <a:ln cap="flat" cmpd="sng" w="38100">
            <a:solidFill>
              <a:schemeClr val="dk2"/>
            </a:solidFill>
            <a:prstDash val="solid"/>
            <a:round/>
            <a:headEnd len="sm" w="sm" type="none"/>
            <a:tailEnd len="sm" w="sm" type="none"/>
          </a:ln>
        </p:spPr>
      </p:pic>
      <p:pic>
        <p:nvPicPr>
          <p:cNvPr id="91" name="Google Shape;91;p17"/>
          <p:cNvPicPr preferRelativeResize="0"/>
          <p:nvPr/>
        </p:nvPicPr>
        <p:blipFill>
          <a:blip r:embed="rId4">
            <a:alphaModFix/>
          </a:blip>
          <a:stretch>
            <a:fillRect/>
          </a:stretch>
        </p:blipFill>
        <p:spPr>
          <a:xfrm>
            <a:off x="2827019" y="798181"/>
            <a:ext cx="2863850" cy="2863825"/>
          </a:xfrm>
          <a:prstGeom prst="rect">
            <a:avLst/>
          </a:prstGeom>
          <a:noFill/>
          <a:ln>
            <a:noFill/>
          </a:ln>
        </p:spPr>
      </p:pic>
      <p:pic>
        <p:nvPicPr>
          <p:cNvPr id="92" name="Google Shape;92;p17"/>
          <p:cNvPicPr preferRelativeResize="0"/>
          <p:nvPr/>
        </p:nvPicPr>
        <p:blipFill>
          <a:blip r:embed="rId5">
            <a:alphaModFix/>
          </a:blip>
          <a:stretch>
            <a:fillRect/>
          </a:stretch>
        </p:blipFill>
        <p:spPr>
          <a:xfrm>
            <a:off x="6336569" y="1559500"/>
            <a:ext cx="596575" cy="585200"/>
          </a:xfrm>
          <a:prstGeom prst="rect">
            <a:avLst/>
          </a:prstGeom>
          <a:noFill/>
          <a:ln>
            <a:noFill/>
          </a:ln>
        </p:spPr>
      </p:pic>
      <p:pic>
        <p:nvPicPr>
          <p:cNvPr id="93" name="Google Shape;93;p17"/>
          <p:cNvPicPr preferRelativeResize="0"/>
          <p:nvPr/>
        </p:nvPicPr>
        <p:blipFill>
          <a:blip r:embed="rId5">
            <a:alphaModFix/>
          </a:blip>
          <a:stretch>
            <a:fillRect/>
          </a:stretch>
        </p:blipFill>
        <p:spPr>
          <a:xfrm rot="1449142">
            <a:off x="6839532" y="1655925"/>
            <a:ext cx="596575" cy="585199"/>
          </a:xfrm>
          <a:prstGeom prst="rect">
            <a:avLst/>
          </a:prstGeom>
          <a:noFill/>
          <a:ln>
            <a:noFill/>
          </a:ln>
        </p:spPr>
      </p:pic>
      <p:pic>
        <p:nvPicPr>
          <p:cNvPr id="94" name="Google Shape;94;p17"/>
          <p:cNvPicPr preferRelativeResize="0"/>
          <p:nvPr/>
        </p:nvPicPr>
        <p:blipFill>
          <a:blip r:embed="rId5">
            <a:alphaModFix/>
          </a:blip>
          <a:stretch>
            <a:fillRect/>
          </a:stretch>
        </p:blipFill>
        <p:spPr>
          <a:xfrm>
            <a:off x="6450594" y="1855338"/>
            <a:ext cx="596575" cy="585200"/>
          </a:xfrm>
          <a:prstGeom prst="rect">
            <a:avLst/>
          </a:prstGeom>
          <a:noFill/>
          <a:ln>
            <a:noFill/>
          </a:ln>
        </p:spPr>
      </p:pic>
      <p:pic>
        <p:nvPicPr>
          <p:cNvPr id="95" name="Google Shape;95;p17"/>
          <p:cNvPicPr preferRelativeResize="0"/>
          <p:nvPr/>
        </p:nvPicPr>
        <p:blipFill>
          <a:blip r:embed="rId5">
            <a:alphaModFix/>
          </a:blip>
          <a:stretch>
            <a:fillRect/>
          </a:stretch>
        </p:blipFill>
        <p:spPr>
          <a:xfrm>
            <a:off x="6933157" y="2139450"/>
            <a:ext cx="596575" cy="585200"/>
          </a:xfrm>
          <a:prstGeom prst="rect">
            <a:avLst/>
          </a:prstGeom>
          <a:noFill/>
          <a:ln>
            <a:noFill/>
          </a:ln>
        </p:spPr>
      </p:pic>
      <p:pic>
        <p:nvPicPr>
          <p:cNvPr id="96" name="Google Shape;96;p17"/>
          <p:cNvPicPr preferRelativeResize="0"/>
          <p:nvPr/>
        </p:nvPicPr>
        <p:blipFill>
          <a:blip r:embed="rId6">
            <a:alphaModFix/>
          </a:blip>
          <a:stretch>
            <a:fillRect/>
          </a:stretch>
        </p:blipFill>
        <p:spPr>
          <a:xfrm>
            <a:off x="2827025" y="3372320"/>
            <a:ext cx="1125826" cy="585200"/>
          </a:xfrm>
          <a:prstGeom prst="rect">
            <a:avLst/>
          </a:prstGeom>
          <a:noFill/>
          <a:ln>
            <a:noFill/>
          </a:ln>
        </p:spPr>
      </p:pic>
      <p:pic>
        <p:nvPicPr>
          <p:cNvPr id="97" name="Google Shape;97;p17" title="chxi-tənəs-wawa: Animals">
            <a:hlinkClick r:id="rId7"/>
          </p:cNvPr>
          <p:cNvPicPr preferRelativeResize="0"/>
          <p:nvPr/>
        </p:nvPicPr>
        <p:blipFill>
          <a:blip r:embed="rId8">
            <a:alphaModFix/>
          </a:blip>
          <a:stretch>
            <a:fillRect/>
          </a:stretch>
        </p:blipFill>
        <p:spPr>
          <a:xfrm>
            <a:off x="0" y="0"/>
            <a:ext cx="2725350" cy="2044027"/>
          </a:xfrm>
          <a:prstGeom prst="rect">
            <a:avLst/>
          </a:prstGeom>
          <a:noFill/>
          <a:ln cap="flat" cmpd="sng" w="38100">
            <a:solidFill>
              <a:schemeClr val="dk2"/>
            </a:solidFill>
            <a:prstDash val="solid"/>
            <a:round/>
            <a:headEnd len="sm" w="sm" type="none"/>
            <a:tailEnd len="sm" w="sm" type="none"/>
          </a:ln>
        </p:spPr>
      </p:pic>
      <p:sp>
        <p:nvSpPr>
          <p:cNvPr id="98" name="Google Shape;98;p17"/>
          <p:cNvSpPr txBox="1"/>
          <p:nvPr/>
        </p:nvSpPr>
        <p:spPr>
          <a:xfrm>
            <a:off x="298275" y="2029975"/>
            <a:ext cx="21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chinuk wawa - puypuy</a:t>
            </a:r>
            <a:endParaRPr>
              <a:latin typeface="Comic Sans MS"/>
              <a:ea typeface="Comic Sans MS"/>
              <a:cs typeface="Comic Sans MS"/>
              <a:sym typeface="Comic Sans MS"/>
            </a:endParaRPr>
          </a:p>
        </p:txBody>
      </p:sp>
      <p:sp>
        <p:nvSpPr>
          <p:cNvPr id="99" name="Google Shape;99;p17"/>
          <p:cNvSpPr txBox="1"/>
          <p:nvPr/>
        </p:nvSpPr>
        <p:spPr>
          <a:xfrm>
            <a:off x="207075" y="4481700"/>
            <a:ext cx="2311200" cy="6618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Comic Sans MS"/>
                <a:ea typeface="Comic Sans MS"/>
                <a:cs typeface="Comic Sans MS"/>
                <a:sym typeface="Comic Sans MS"/>
              </a:rPr>
              <a:t>SQUIRREL</a:t>
            </a:r>
            <a:endParaRPr b="1" sz="3100">
              <a:latin typeface="Comic Sans MS"/>
              <a:ea typeface="Comic Sans MS"/>
              <a:cs typeface="Comic Sans MS"/>
              <a:sym typeface="Comic Sans MS"/>
            </a:endParaRPr>
          </a:p>
        </p:txBody>
      </p:sp>
      <p:pic>
        <p:nvPicPr>
          <p:cNvPr descr="&quot;Kuk Kuk Kuk…”(a sharp bark of alarm): &#10;Predator close by, Imminent danger&#10;Quaa: long kuk&#10;still danger, but its moving away&#10;Quaa moan: &#10;cannot see the predator anymore&#10;Muk-muk: low buzzing sound, &#10;similar to a stifled sneeze&#10;Baby squirrels make when &#10;they want to nurse,&#10;Male squirrels make &#10;when they want to mate" id="100" name="Google Shape;100;p17" title="Squirrel: Speak To Squirrels">
            <a:hlinkClick r:id="rId9"/>
          </p:cNvPr>
          <p:cNvPicPr preferRelativeResize="0"/>
          <p:nvPr/>
        </p:nvPicPr>
        <p:blipFill>
          <a:blip r:embed="rId10">
            <a:alphaModFix/>
          </a:blip>
          <a:stretch>
            <a:fillRect/>
          </a:stretch>
        </p:blipFill>
        <p:spPr>
          <a:xfrm>
            <a:off x="0" y="2372978"/>
            <a:ext cx="2725350" cy="2044013"/>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104" name="Shape 104"/>
        <p:cNvGrpSpPr/>
        <p:nvPr/>
      </p:nvGrpSpPr>
      <p:grpSpPr>
        <a:xfrm>
          <a:off x="0" y="0"/>
          <a:ext cx="0" cy="0"/>
          <a:chOff x="0" y="0"/>
          <a:chExt cx="0" cy="0"/>
        </a:xfrm>
      </p:grpSpPr>
      <p:pic>
        <p:nvPicPr>
          <p:cNvPr id="105" name="Google Shape;105;p18"/>
          <p:cNvPicPr preferRelativeResize="0"/>
          <p:nvPr/>
        </p:nvPicPr>
        <p:blipFill rotWithShape="1">
          <a:blip r:embed="rId3">
            <a:alphaModFix/>
          </a:blip>
          <a:srcRect b="0" l="0" r="16079" t="0"/>
          <a:stretch/>
        </p:blipFill>
        <p:spPr>
          <a:xfrm>
            <a:off x="2642675" y="0"/>
            <a:ext cx="6501325" cy="5143500"/>
          </a:xfrm>
          <a:prstGeom prst="rect">
            <a:avLst/>
          </a:prstGeom>
          <a:noFill/>
          <a:ln cap="flat" cmpd="sng" w="38100">
            <a:solidFill>
              <a:schemeClr val="dk2"/>
            </a:solidFill>
            <a:prstDash val="solid"/>
            <a:round/>
            <a:headEnd len="sm" w="sm" type="none"/>
            <a:tailEnd len="sm" w="sm" type="none"/>
          </a:ln>
        </p:spPr>
      </p:pic>
      <p:pic>
        <p:nvPicPr>
          <p:cNvPr id="106" name="Google Shape;106;p18" title="chxi-tənəs-wawa: Animals">
            <a:hlinkClick r:id="rId4"/>
          </p:cNvPr>
          <p:cNvPicPr preferRelativeResize="0"/>
          <p:nvPr/>
        </p:nvPicPr>
        <p:blipFill>
          <a:blip r:embed="rId5">
            <a:alphaModFix/>
          </a:blip>
          <a:stretch>
            <a:fillRect/>
          </a:stretch>
        </p:blipFill>
        <p:spPr>
          <a:xfrm>
            <a:off x="0" y="0"/>
            <a:ext cx="2642675" cy="1982000"/>
          </a:xfrm>
          <a:prstGeom prst="rect">
            <a:avLst/>
          </a:prstGeom>
          <a:noFill/>
          <a:ln cap="flat" cmpd="sng" w="38100">
            <a:solidFill>
              <a:schemeClr val="dk2"/>
            </a:solidFill>
            <a:prstDash val="solid"/>
            <a:round/>
            <a:headEnd len="sm" w="sm" type="none"/>
            <a:tailEnd len="sm" w="sm" type="none"/>
          </a:ln>
        </p:spPr>
      </p:pic>
      <p:sp>
        <p:nvSpPr>
          <p:cNvPr id="107" name="Google Shape;107;p18"/>
          <p:cNvSpPr txBox="1"/>
          <p:nvPr/>
        </p:nvSpPr>
        <p:spPr>
          <a:xfrm>
            <a:off x="256925" y="1982000"/>
            <a:ext cx="21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chinuk wawa - t’alapas</a:t>
            </a:r>
            <a:endParaRPr>
              <a:latin typeface="Comic Sans MS"/>
              <a:ea typeface="Comic Sans MS"/>
              <a:cs typeface="Comic Sans MS"/>
              <a:sym typeface="Comic Sans MS"/>
            </a:endParaRPr>
          </a:p>
        </p:txBody>
      </p:sp>
      <p:sp>
        <p:nvSpPr>
          <p:cNvPr id="108" name="Google Shape;108;p18"/>
          <p:cNvSpPr txBox="1"/>
          <p:nvPr/>
        </p:nvSpPr>
        <p:spPr>
          <a:xfrm>
            <a:off x="165725" y="4330938"/>
            <a:ext cx="2311200" cy="7851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3900">
                <a:latin typeface="Comic Sans MS"/>
                <a:ea typeface="Comic Sans MS"/>
                <a:cs typeface="Comic Sans MS"/>
                <a:sym typeface="Comic Sans MS"/>
              </a:rPr>
              <a:t>COYOTE</a:t>
            </a:r>
            <a:endParaRPr b="1" sz="3900">
              <a:latin typeface="Comic Sans MS"/>
              <a:ea typeface="Comic Sans MS"/>
              <a:cs typeface="Comic Sans MS"/>
              <a:sym typeface="Comic Sans MS"/>
            </a:endParaRPr>
          </a:p>
        </p:txBody>
      </p:sp>
      <p:pic>
        <p:nvPicPr>
          <p:cNvPr id="109" name="Google Shape;109;p18"/>
          <p:cNvPicPr preferRelativeResize="0"/>
          <p:nvPr/>
        </p:nvPicPr>
        <p:blipFill rotWithShape="1">
          <a:blip r:embed="rId6">
            <a:alphaModFix/>
          </a:blip>
          <a:srcRect b="18250" l="16382" r="18479" t="17712"/>
          <a:stretch/>
        </p:blipFill>
        <p:spPr>
          <a:xfrm>
            <a:off x="6557492" y="3137987"/>
            <a:ext cx="2586509" cy="1753075"/>
          </a:xfrm>
          <a:prstGeom prst="rect">
            <a:avLst/>
          </a:prstGeom>
          <a:noFill/>
          <a:ln>
            <a:noFill/>
          </a:ln>
        </p:spPr>
      </p:pic>
      <p:pic>
        <p:nvPicPr>
          <p:cNvPr id="110" name="Google Shape;110;p18"/>
          <p:cNvPicPr preferRelativeResize="0"/>
          <p:nvPr/>
        </p:nvPicPr>
        <p:blipFill>
          <a:blip r:embed="rId7">
            <a:alphaModFix/>
          </a:blip>
          <a:stretch>
            <a:fillRect/>
          </a:stretch>
        </p:blipFill>
        <p:spPr>
          <a:xfrm>
            <a:off x="2783555" y="3539950"/>
            <a:ext cx="1461725" cy="1274125"/>
          </a:xfrm>
          <a:prstGeom prst="rect">
            <a:avLst/>
          </a:prstGeom>
          <a:noFill/>
          <a:ln>
            <a:noFill/>
          </a:ln>
        </p:spPr>
      </p:pic>
      <p:pic>
        <p:nvPicPr>
          <p:cNvPr id="111" name="Google Shape;111;p18"/>
          <p:cNvPicPr preferRelativeResize="0"/>
          <p:nvPr/>
        </p:nvPicPr>
        <p:blipFill>
          <a:blip r:embed="rId8">
            <a:alphaModFix/>
          </a:blip>
          <a:stretch>
            <a:fillRect/>
          </a:stretch>
        </p:blipFill>
        <p:spPr>
          <a:xfrm rot="-20">
            <a:off x="2783547" y="4555917"/>
            <a:ext cx="838260" cy="335136"/>
          </a:xfrm>
          <a:prstGeom prst="rect">
            <a:avLst/>
          </a:prstGeom>
          <a:noFill/>
          <a:ln>
            <a:noFill/>
          </a:ln>
        </p:spPr>
      </p:pic>
      <p:pic>
        <p:nvPicPr>
          <p:cNvPr id="112" name="Google Shape;112;p18"/>
          <p:cNvPicPr preferRelativeResize="0"/>
          <p:nvPr/>
        </p:nvPicPr>
        <p:blipFill>
          <a:blip r:embed="rId9">
            <a:alphaModFix/>
          </a:blip>
          <a:stretch>
            <a:fillRect/>
          </a:stretch>
        </p:blipFill>
        <p:spPr>
          <a:xfrm rot="840634">
            <a:off x="3457951" y="4183875"/>
            <a:ext cx="960654" cy="785101"/>
          </a:xfrm>
          <a:prstGeom prst="rect">
            <a:avLst/>
          </a:prstGeom>
          <a:noFill/>
          <a:ln>
            <a:noFill/>
          </a:ln>
        </p:spPr>
      </p:pic>
      <p:pic>
        <p:nvPicPr>
          <p:cNvPr descr="#coyoteshowling #canislatrans #coyotesfighting&#10;&#10;https://www.youtube.com/BWoodPhotography&#10;&#10;Coyotes | Sounds, Interacting, Fighting&#10;In today’s video we’re celebrating coyotes, their sounds, watching them interacting with each other and fighting over a bison carcass.&#10;&#10;There’s a total of 11 distinct noises coyotes use to communicate. Outside of howls used for long-range contact, sounds are either categorized as greetings (whines and yelps) or agnostic (warning barks and alarm vocalizations).&#10;&#10;These members of the dog family once lived primarily in open prairies and deserts, but now roam the continent's forests and mountains. They have even colonized cities like Los Angeles, and are now found over most of North America.&#10;&#10;These adaptable animals will eat almost anything. They hunt rabbits, rodents, fish, frogs, and even deer. They also happily dine on insects, snakes, fruit, grass, and carrion.&#10;&#10;Coyotes are formidable in the field where they enjoy keen vision and a strong sense of smell. They can run up to 40 miles an hour. In the fall and winter, they form packs for more effective hunting.&#10;&#10;Coyotes form strong family groups. In spring, females den and give birth to litters of three to twelve pups. Both parents feed and protect their young and their territory. The pups are able to hunt on their own by the following fall.&#10;&#10;Coyotes are smaller than wolves and are sometimes called prairie wolves or brush wolves. &#10;&#10;Coyotes are distinguished from domesticated dogs by their pointed, erect ears and drooping tail, which they hold below their back when running. The coloration of coyotes varies from grayish brown to a yellowish gray on the upper parts. The throat and belly are white. The long tail, which is half the body length, is bottle shaped with a black tip.&#10;&#10;Coyotes are members of the dog family (canids) which includes wolves, jackals, coyotes, dogs, and foxes.&#10;&#10;We hope you enjoy this A Yellowstone Minute - Coyotes | Sounds, Interacting, Fighting&#10;&#10;https://youtu.be/mWPBBBCnKaU&#10;&#10;Timestamps&#10;1.  Yipping, barking, howling- sounds 0:00&#10;2.  Pair howling 0:18&#10;3.  Single coyote sits and howls 0:45&#10;4.  3 howling, yipping, barking 1:18&#10;5.  3 playing and interacting 1:35&#10;6.  2 scent marking and interacting 1:49&#10;7.  Close-up 2:13&#10;8.  Hunting and pouncing 2:26&#10;9.  Catching vole/mouse 2:41&#10;10. Stalking prey 2:49&#10;11. Pronghorn buck chasing coyote 3:07&#10;12. Photos 3:18&#10;13. Coyote with snow falling on it 3:42&#10;14. Running across a snowy meadow 4:00&#10;15. 2 fighting 4:08&#10;16. 3 on a bison carcass, 2 fighting 5:03&#10;17. One chasing another off 5:17&#10;18. Coyote and ravens 5:28&#10;&#10;&#10;&#10;&#10;--------------------------------------------------&#10;Website:  https://www.bwoodphotography.com&#10;Celebrating Life Magazine:  https://www.bwoodphotography.com/Magazine/Celebrating-Life-Magazine&#10;&#10;--------------------------------------------------&#10;Social Media:&#10;Facebook:  https://www.facebook.com/BWoodPhotos&#10;Instagram:  https://www.instagram.com/BWoodPhotography&#10;&#10;&#10;--------------------------------------------------&#10;&#10;&quot;My profession is to always find God in nature.&quot;  Henry David Thoreau&#10;&#10;--------------------------------------------------&#10;&#10;#ichoosehappiness #livingthebestlife #gratitude #ExploreCreateInspire #celebratinglife #allthingstestifyofchrist #findingjoyinthejourney" id="113" name="Google Shape;113;p18" title="Coyotes | Sounds, Interacting, Fighting  🐾">
            <a:hlinkClick r:id="rId10"/>
          </p:cNvPr>
          <p:cNvPicPr preferRelativeResize="0"/>
          <p:nvPr/>
        </p:nvPicPr>
        <p:blipFill>
          <a:blip r:embed="rId11">
            <a:alphaModFix/>
          </a:blip>
          <a:stretch>
            <a:fillRect/>
          </a:stretch>
        </p:blipFill>
        <p:spPr>
          <a:xfrm>
            <a:off x="28088" y="2382200"/>
            <a:ext cx="2586500" cy="1939853"/>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117" name="Shape 117"/>
        <p:cNvGrpSpPr/>
        <p:nvPr/>
      </p:nvGrpSpPr>
      <p:grpSpPr>
        <a:xfrm>
          <a:off x="0" y="0"/>
          <a:ext cx="0" cy="0"/>
          <a:chOff x="0" y="0"/>
          <a:chExt cx="0" cy="0"/>
        </a:xfrm>
      </p:grpSpPr>
      <p:pic>
        <p:nvPicPr>
          <p:cNvPr id="118" name="Google Shape;118;p19"/>
          <p:cNvPicPr preferRelativeResize="0"/>
          <p:nvPr/>
        </p:nvPicPr>
        <p:blipFill rotWithShape="1">
          <a:blip r:embed="rId3">
            <a:alphaModFix/>
          </a:blip>
          <a:srcRect b="0" l="0" r="10913" t="0"/>
          <a:stretch/>
        </p:blipFill>
        <p:spPr>
          <a:xfrm>
            <a:off x="2270600" y="0"/>
            <a:ext cx="6873400" cy="5143500"/>
          </a:xfrm>
          <a:prstGeom prst="rect">
            <a:avLst/>
          </a:prstGeom>
          <a:noFill/>
          <a:ln cap="flat" cmpd="sng" w="38100">
            <a:solidFill>
              <a:schemeClr val="dk2"/>
            </a:solidFill>
            <a:prstDash val="solid"/>
            <a:round/>
            <a:headEnd len="sm" w="sm" type="none"/>
            <a:tailEnd len="sm" w="sm" type="none"/>
          </a:ln>
        </p:spPr>
      </p:pic>
      <p:pic>
        <p:nvPicPr>
          <p:cNvPr id="119" name="Google Shape;119;p19"/>
          <p:cNvPicPr preferRelativeResize="0"/>
          <p:nvPr/>
        </p:nvPicPr>
        <p:blipFill>
          <a:blip r:embed="rId4">
            <a:alphaModFix/>
          </a:blip>
          <a:stretch>
            <a:fillRect/>
          </a:stretch>
        </p:blipFill>
        <p:spPr>
          <a:xfrm>
            <a:off x="5515025" y="2460801"/>
            <a:ext cx="768051" cy="747650"/>
          </a:xfrm>
          <a:prstGeom prst="rect">
            <a:avLst/>
          </a:prstGeom>
          <a:noFill/>
          <a:ln>
            <a:noFill/>
          </a:ln>
        </p:spPr>
      </p:pic>
      <p:pic>
        <p:nvPicPr>
          <p:cNvPr id="120" name="Google Shape;120;p19" title="chxi-tənəs-wawa: Animals">
            <a:hlinkClick r:id="rId5"/>
          </p:cNvPr>
          <p:cNvPicPr preferRelativeResize="0"/>
          <p:nvPr/>
        </p:nvPicPr>
        <p:blipFill>
          <a:blip r:embed="rId6">
            <a:alphaModFix/>
          </a:blip>
          <a:stretch>
            <a:fillRect/>
          </a:stretch>
        </p:blipFill>
        <p:spPr>
          <a:xfrm>
            <a:off x="0" y="0"/>
            <a:ext cx="2270600" cy="1702944"/>
          </a:xfrm>
          <a:prstGeom prst="rect">
            <a:avLst/>
          </a:prstGeom>
          <a:noFill/>
          <a:ln>
            <a:noFill/>
          </a:ln>
        </p:spPr>
      </p:pic>
      <p:sp>
        <p:nvSpPr>
          <p:cNvPr id="121" name="Google Shape;121;p19"/>
          <p:cNvSpPr txBox="1"/>
          <p:nvPr/>
        </p:nvSpPr>
        <p:spPr>
          <a:xfrm>
            <a:off x="70900" y="1702950"/>
            <a:ext cx="21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chinuk wawa - q’ǝlas</a:t>
            </a:r>
            <a:endParaRPr>
              <a:latin typeface="Comic Sans MS"/>
              <a:ea typeface="Comic Sans MS"/>
              <a:cs typeface="Comic Sans MS"/>
              <a:sym typeface="Comic Sans MS"/>
            </a:endParaRPr>
          </a:p>
        </p:txBody>
      </p:sp>
      <p:sp>
        <p:nvSpPr>
          <p:cNvPr id="122" name="Google Shape;122;p19"/>
          <p:cNvSpPr txBox="1"/>
          <p:nvPr/>
        </p:nvSpPr>
        <p:spPr>
          <a:xfrm>
            <a:off x="70899" y="4281100"/>
            <a:ext cx="2128800" cy="6465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latin typeface="Comic Sans MS"/>
                <a:ea typeface="Comic Sans MS"/>
                <a:cs typeface="Comic Sans MS"/>
                <a:sym typeface="Comic Sans MS"/>
              </a:rPr>
              <a:t>RACCOON</a:t>
            </a:r>
            <a:endParaRPr b="1" sz="3000">
              <a:latin typeface="Comic Sans MS"/>
              <a:ea typeface="Comic Sans MS"/>
              <a:cs typeface="Comic Sans MS"/>
              <a:sym typeface="Comic Sans MS"/>
            </a:endParaRPr>
          </a:p>
        </p:txBody>
      </p:sp>
      <p:pic>
        <p:nvPicPr>
          <p:cNvPr id="123" name="Google Shape;123;p19"/>
          <p:cNvPicPr preferRelativeResize="0"/>
          <p:nvPr/>
        </p:nvPicPr>
        <p:blipFill>
          <a:blip r:embed="rId7">
            <a:alphaModFix/>
          </a:blip>
          <a:stretch>
            <a:fillRect/>
          </a:stretch>
        </p:blipFill>
        <p:spPr>
          <a:xfrm>
            <a:off x="2270601" y="1702950"/>
            <a:ext cx="1141576" cy="932951"/>
          </a:xfrm>
          <a:prstGeom prst="rect">
            <a:avLst/>
          </a:prstGeom>
          <a:noFill/>
          <a:ln>
            <a:noFill/>
          </a:ln>
        </p:spPr>
      </p:pic>
      <p:pic>
        <p:nvPicPr>
          <p:cNvPr id="124" name="Google Shape;124;p19"/>
          <p:cNvPicPr preferRelativeResize="0"/>
          <p:nvPr/>
        </p:nvPicPr>
        <p:blipFill>
          <a:blip r:embed="rId8">
            <a:alphaModFix/>
          </a:blip>
          <a:stretch>
            <a:fillRect/>
          </a:stretch>
        </p:blipFill>
        <p:spPr>
          <a:xfrm>
            <a:off x="2950175" y="2277669"/>
            <a:ext cx="923719" cy="468600"/>
          </a:xfrm>
          <a:prstGeom prst="rect">
            <a:avLst/>
          </a:prstGeom>
          <a:noFill/>
          <a:ln>
            <a:noFill/>
          </a:ln>
        </p:spPr>
      </p:pic>
      <p:pic>
        <p:nvPicPr>
          <p:cNvPr id="125" name="Google Shape;125;p19"/>
          <p:cNvPicPr preferRelativeResize="0"/>
          <p:nvPr/>
        </p:nvPicPr>
        <p:blipFill>
          <a:blip r:embed="rId9">
            <a:alphaModFix/>
          </a:blip>
          <a:stretch>
            <a:fillRect/>
          </a:stretch>
        </p:blipFill>
        <p:spPr>
          <a:xfrm rot="-20">
            <a:off x="2422259" y="2571742"/>
            <a:ext cx="838260" cy="335136"/>
          </a:xfrm>
          <a:prstGeom prst="rect">
            <a:avLst/>
          </a:prstGeom>
          <a:noFill/>
          <a:ln>
            <a:noFill/>
          </a:ln>
        </p:spPr>
      </p:pic>
      <p:pic>
        <p:nvPicPr>
          <p:cNvPr descr="Raccoons are related to bears! Learn more amazing facts about the raccoon in this video from National Geographic Kids.&#10;➡ Subscribe for more National Geographic Kids videos: http://bit.ly/SubscribeToNatGeoKids &#10;➡ Check out our playlist: http://bit.ly/WatchMoreAmazingAnimals&#10;➡ Visit our website: http://bit.ly/NGKAmazingAnimals&#10;➡ Get the book: http://bit.ly/125TrueStoriesOfAmazingAnimals&#10;&#10;About Amazing Animals:&#10;Amazing Animals is a series that profiles a different animal in each episode. These short, one-minute episodes give viewers a taste of some of the most unique and interesting facts about animals from all over the world.&#10;&#10;Check out our other fun series!:&#10;Awesome Animals: http://bit.ly/WatchMoreAwesomeAnimals&#10;Animal LOL: http://bit.ly/WatchMoreAnimalLOL&#10;Party Animals: http://bit.ly/WatchMorePartyAnimals&#10;Weird But True! Fast Facts: http://bit.ly/WatchMoreWBTFastFacts&#10;What Sam Sees: http://bit.ly/WatchMoreWhatSamSees&#10;&#10;More National Geographic Kids:&#10;Visit our website for more games, photos, and videos: http://bit.ly/NatGeoKidsSite &#10;Facebook: http://bit.ly/NGKFacebook&#10;Twitter: http://bit.ly/NGKTwitter&#10;&#10;About National Geographic Kids:&#10;Nat Geo Kids makes it fun to explore your world with weird, wild, and wacky videos! Videos featuring awesome animals, cool science, funny pets, and more, are made just for curious kids like you. So pick a topic you love and start watching today!&#10;&#10;Visit the National Geographic Kids website for more games, photos, and videos at http://natgeokids.com. Watch more National Geographic Kids videos at http://natgeokids.com/video&#10;&#10;Raccoon | Amazing Animals&#10;https://youtu.be/1lViKrWgTYk&#10;&#10;National Geographic Kids&#10;https://www.youtube.com/NatGeoKids" id="126" name="Google Shape;126;p19" title="Raccoon | Amazing Animals">
            <a:hlinkClick r:id="rId10"/>
          </p:cNvPr>
          <p:cNvPicPr preferRelativeResize="0"/>
          <p:nvPr/>
        </p:nvPicPr>
        <p:blipFill>
          <a:blip r:embed="rId11">
            <a:alphaModFix/>
          </a:blip>
          <a:stretch>
            <a:fillRect/>
          </a:stretch>
        </p:blipFill>
        <p:spPr>
          <a:xfrm>
            <a:off x="0" y="2140550"/>
            <a:ext cx="2270600" cy="170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