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Hammersmith One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HammersmithOne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7afac11d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7afac11d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7afac11d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7afac11d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7afac11d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7afac11d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7afac11d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7afac11d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different regalia pieces: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Fancy Shawl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Beaded Leather Moccasins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Bustle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7afac11d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7afac11d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7afac11d4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7afac11d4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A2C4C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q3GH90TDEnw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0" y="744575"/>
            <a:ext cx="9144000" cy="2052600"/>
          </a:xfrm>
          <a:prstGeom prst="rect">
            <a:avLst/>
          </a:prstGeom>
          <a:solidFill>
            <a:srgbClr val="EFEFEF">
              <a:alpha val="35960"/>
            </a:srgbClr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Grand Ronde </a:t>
            </a:r>
            <a:endParaRPr>
              <a:solidFill>
                <a:schemeClr val="lt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Powwows</a:t>
            </a:r>
            <a:endParaRPr>
              <a:solidFill>
                <a:schemeClr val="lt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0" y="625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382325"/>
            <a:ext cx="8520600" cy="1532400"/>
          </a:xfrm>
          <a:prstGeom prst="rect">
            <a:avLst/>
          </a:prstGeom>
          <a:solidFill>
            <a:srgbClr val="EFEFEF">
              <a:alpha val="35960"/>
            </a:srgbClr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402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What is a powwow?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 Native American gathering where Native Peoples sing, dance, reconnect with old friends and celebrate their histories. 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7813" l="0" r="0" t="7813"/>
          <a:stretch/>
        </p:blipFill>
        <p:spPr>
          <a:xfrm>
            <a:off x="0" y="625"/>
            <a:ext cx="9143997" cy="514224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428625"/>
            <a:ext cx="8520600" cy="4457700"/>
          </a:xfrm>
          <a:prstGeom prst="rect">
            <a:avLst/>
          </a:prstGeom>
          <a:solidFill>
            <a:srgbClr val="EFEFEF">
              <a:alpha val="85960"/>
            </a:srgbClr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20">
                <a:solidFill>
                  <a:schemeClr val="accent3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The Confederated Tribes </a:t>
            </a:r>
            <a:endParaRPr sz="4020">
              <a:solidFill>
                <a:schemeClr val="accent3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20">
                <a:solidFill>
                  <a:schemeClr val="accent3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of Grand Ronde</a:t>
            </a:r>
            <a:endParaRPr b="1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3"/>
                </a:solidFill>
              </a:rPr>
              <a:t>CTGR holds at least two powwows each year</a:t>
            </a:r>
            <a:endParaRPr b="1" sz="2000">
              <a:solidFill>
                <a:schemeClr val="accent3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000"/>
              <a:buAutoNum type="arabicPeriod"/>
            </a:pPr>
            <a:r>
              <a:rPr b="1" lang="en" sz="2000">
                <a:solidFill>
                  <a:schemeClr val="accent3"/>
                </a:solidFill>
              </a:rPr>
              <a:t>The Grand Ronde Veterans Powwow</a:t>
            </a:r>
            <a:endParaRPr b="1" sz="2000">
              <a:solidFill>
                <a:schemeClr val="accent3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AutoNum type="alphaLcPeriod"/>
            </a:pPr>
            <a:r>
              <a:rPr b="1" lang="en" sz="1600">
                <a:solidFill>
                  <a:schemeClr val="accent3"/>
                </a:solidFill>
              </a:rPr>
              <a:t>Honors the people who have been in the U.S. Military</a:t>
            </a:r>
            <a:endParaRPr b="1" sz="1600">
              <a:solidFill>
                <a:schemeClr val="accent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AutoNum type="arabicPeriod"/>
            </a:pPr>
            <a:r>
              <a:rPr b="1" lang="en" sz="2000">
                <a:solidFill>
                  <a:schemeClr val="accent3"/>
                </a:solidFill>
              </a:rPr>
              <a:t>The Grand Ronde Contest Powwow</a:t>
            </a:r>
            <a:endParaRPr b="1" sz="2000">
              <a:solidFill>
                <a:schemeClr val="accent3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AutoNum type="alphaLcPeriod"/>
            </a:pPr>
            <a:r>
              <a:rPr b="1" lang="en" sz="1600">
                <a:solidFill>
                  <a:schemeClr val="accent3"/>
                </a:solidFill>
              </a:rPr>
              <a:t>Holds competitions for dancers and drummers</a:t>
            </a:r>
            <a:endParaRPr b="1" sz="16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accent3"/>
                </a:solidFill>
              </a:rPr>
              <a:t>Both powwows are vibrant, colorful and energetic events that everyone is welcome to attend!</a:t>
            </a:r>
            <a:endParaRPr b="1" sz="20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428625"/>
            <a:ext cx="4260300" cy="4436400"/>
          </a:xfrm>
          <a:prstGeom prst="rect">
            <a:avLst/>
          </a:prstGeom>
          <a:solidFill>
            <a:srgbClr val="EFEFEF">
              <a:alpha val="35960"/>
            </a:srgbClr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2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Regalia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At powwows, Native Peoples wear </a:t>
            </a:r>
            <a:r>
              <a:rPr b="1" lang="en" u="sng">
                <a:solidFill>
                  <a:schemeClr val="lt1"/>
                </a:solidFill>
              </a:rPr>
              <a:t>regalias</a:t>
            </a:r>
            <a:r>
              <a:rPr b="1" lang="en">
                <a:solidFill>
                  <a:schemeClr val="lt1"/>
                </a:solidFill>
              </a:rPr>
              <a:t>. A regalia is a the traditional and often sacred clothing, accessories and artifacts worn or carried during various ceremonies. The designs on regalia have meaning and connection to the person’s culture and life. 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0" l="27654" r="16848" t="0"/>
          <a:stretch/>
        </p:blipFill>
        <p:spPr>
          <a:xfrm>
            <a:off x="4883701" y="0"/>
            <a:ext cx="4260301" cy="5116481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0" l="18570" r="11694" t="0"/>
          <a:stretch/>
        </p:blipFill>
        <p:spPr>
          <a:xfrm>
            <a:off x="0" y="0"/>
            <a:ext cx="5381673" cy="5143501"/>
          </a:xfrm>
          <a:prstGeom prst="rect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1674" y="0"/>
            <a:ext cx="3762324" cy="2507604"/>
          </a:xfrm>
          <a:prstGeom prst="rect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1673" y="2635899"/>
            <a:ext cx="3762324" cy="2507611"/>
          </a:xfrm>
          <a:prstGeom prst="rect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428625"/>
            <a:ext cx="4260300" cy="4436400"/>
          </a:xfrm>
          <a:prstGeom prst="rect">
            <a:avLst/>
          </a:prstGeom>
          <a:solidFill>
            <a:srgbClr val="EFEFEF">
              <a:alpha val="35960"/>
            </a:srgbClr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2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What is at a powwow?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>
                <a:solidFill>
                  <a:schemeClr val="lt1"/>
                </a:solidFill>
              </a:rPr>
              <a:t>Dancers</a:t>
            </a:r>
            <a:endParaRPr b="1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>
                <a:solidFill>
                  <a:schemeClr val="lt1"/>
                </a:solidFill>
              </a:rPr>
              <a:t>Drummers</a:t>
            </a:r>
            <a:endParaRPr b="1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>
                <a:solidFill>
                  <a:schemeClr val="lt1"/>
                </a:solidFill>
              </a:rPr>
              <a:t>Singers</a:t>
            </a:r>
            <a:endParaRPr b="1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>
                <a:solidFill>
                  <a:schemeClr val="lt1"/>
                </a:solidFill>
              </a:rPr>
              <a:t>Small shops (vendors)</a:t>
            </a:r>
            <a:endParaRPr b="1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>
                <a:solidFill>
                  <a:schemeClr val="lt1"/>
                </a:solidFill>
              </a:rPr>
              <a:t>Food tents/carts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0" l="19135" r="34170" t="0"/>
          <a:stretch/>
        </p:blipFill>
        <p:spPr>
          <a:xfrm>
            <a:off x="4883701" y="0"/>
            <a:ext cx="4260301" cy="5114374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Confederated Tribes of Grand Ronde Contest Powwow held Friday, Aug. 16, through Sunday, Aug. 18 at Uyxat Powwow Grounds." id="91" name="Google Shape;91;p19" title="Grand Ronde Contest Powwow 20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" name="Google Shape;92;p19"/>
          <p:cNvSpPr txBox="1"/>
          <p:nvPr/>
        </p:nvSpPr>
        <p:spPr>
          <a:xfrm>
            <a:off x="0" y="10725"/>
            <a:ext cx="9144000" cy="800400"/>
          </a:xfrm>
          <a:prstGeom prst="rect">
            <a:avLst/>
          </a:prstGeom>
          <a:solidFill>
            <a:srgbClr val="EFEFEF">
              <a:alpha val="3596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VISIT THE GRAND RONDE POWWOW</a:t>
            </a:r>
            <a:endParaRPr sz="4000">
              <a:solidFill>
                <a:schemeClr val="lt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