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PT Sans Narrow"/>
      <p:regular r:id="rId28"/>
      <p:bold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TSansNarrow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TSansNarrow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4b505cc3b_1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4b505cc3b_1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4b505cc3b_1_1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4b505cc3b_1_1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4b505cc3b_1_1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4b505cc3b_1_1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Flag pole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4b505cc3b_1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4b505cc3b_1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Blockhouse</a:t>
            </a:r>
            <a:r>
              <a:rPr lang="en" sz="1400">
                <a:solidFill>
                  <a:schemeClr val="dk1"/>
                </a:solidFill>
              </a:rPr>
              <a:t>                     	-ID location of parade ground, flag &amp; blockhouse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-use of blockhouse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-oak savannah &amp; view to and from fort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-show of force to intimidate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-imagine being a Native American &amp; looking up at the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	                     fort everyday- reminder of loss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4b505cc3b_1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4b505cc3b_1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4b505cc3b_1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4b505cc3b_1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Kitchen</a:t>
            </a:r>
            <a:r>
              <a:rPr lang="en" sz="1400">
                <a:solidFill>
                  <a:schemeClr val="dk1"/>
                </a:solidFill>
              </a:rPr>
              <a:t>                             	-OSU, definition: artifact/archeology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-show artifacts &amp; foundation photos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4b505cc3b_1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4b505cc3b_1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4b505cc3b_1_1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4b505cc3b_1_1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Laundress Quarters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4b505cc3b_1_1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4b505cc3b_1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Bake House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4b505cc3b_1_1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94b505cc3b_1_1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Stables and Blacksmith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1af4cb06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1af4cb06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sign at the kiosk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4b505cc3b_1_1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4b505cc3b_1_1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4b505cc3b_1_1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4b505cc3b_1_1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Officer’s Quarters</a:t>
            </a:r>
            <a:r>
              <a:rPr lang="en" sz="1400">
                <a:solidFill>
                  <a:schemeClr val="dk1"/>
                </a:solidFill>
              </a:rPr>
              <a:t>         	-one of the only buildings left from the fort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-relocated in 1874, originally at the top of hill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- 1 of 6, officer’s row, symbolic fence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 fancy two room house, 1 officer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4b505cc3b_1_1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4b505cc3b_1_1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4b505cc3b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4b505cc3b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welcome sign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4b505cc3b_1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4b505cc3b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welcome sign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4b505cc3b_1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4b505cc3b_1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at the welcome signage area from the start of the trail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4b505cc3b_1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4b505cc3b_1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Beginning of the trail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4b505cc3b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4b505cc3b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Killamook Trail</a:t>
            </a:r>
            <a:r>
              <a:rPr lang="en" sz="1400">
                <a:solidFill>
                  <a:schemeClr val="dk1"/>
                </a:solidFill>
              </a:rPr>
              <a:t>               	-ancient travel route from Valley to Coast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-path of least resistance, today’s Hwy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-recognized by military for strategic potential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4b505cc3b_1_1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4b505cc3b_1_1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Sentry Box                       	-</a:t>
            </a:r>
            <a:r>
              <a:rPr lang="en" sz="1400">
                <a:solidFill>
                  <a:schemeClr val="dk1"/>
                </a:solidFill>
              </a:rPr>
              <a:t>like TSA at airport – ID, pass, contraband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- 24/7 gate &amp; fence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-chokepoint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-permission to leave or enter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4b505cc3b_1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4b505cc3b_1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Officers Row</a:t>
            </a:r>
            <a:r>
              <a:rPr lang="en" sz="1400">
                <a:solidFill>
                  <a:schemeClr val="dk1"/>
                </a:solidFill>
              </a:rPr>
              <a:t>                   	-ID location of house 1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-paint picture of symbolic fence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-commanding view of parade ground &amp; reservation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                                           	-officers symbolically at the top of the hill= top authority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AUTOLAYOUT_1"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AUTOLAYOUT_3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AUTOLAYOUT_4">
    <p:bg>
      <p:bgPr>
        <a:solidFill>
          <a:srgbClr val="FF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AUTOLAYOUT_5"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AUTOLAYOUT_6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AUTOLAYOUT_7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AUTOLAYOUT_8"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AUTOLAYOUT_9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AUTOLAYOUT_11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AUTOLAYOUT_12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AUTOLAYOUT_13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AUTOLAYOUT_14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AUTOLAYOUT_15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5">
  <p:cSld name="AUTOLAYOUT_17"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AUTOLAYOUT_18"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</a:t>
            </a:r>
            <a:r>
              <a:rPr lang="en"/>
              <a:t>Field</a:t>
            </a:r>
            <a:r>
              <a:rPr lang="en"/>
              <a:t> Trip</a:t>
            </a:r>
            <a:endParaRPr/>
          </a:p>
        </p:txBody>
      </p:sp>
      <p:sp>
        <p:nvSpPr>
          <p:cNvPr id="115" name="Google Shape;115;p2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Fort Yamhill, Grand Ronde 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8"/>
          <p:cNvPicPr preferRelativeResize="0"/>
          <p:nvPr/>
        </p:nvPicPr>
        <p:blipFill rotWithShape="1">
          <a:blip r:embed="rId3">
            <a:alphaModFix/>
          </a:blip>
          <a:srcRect b="0" l="3754" r="3763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50" y="1079874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350" y="1079849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57611" y="835949"/>
            <a:ext cx="4628776" cy="347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1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50" y="1079874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350" y="1079849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3"/>
          <p:cNvPicPr preferRelativeResize="0"/>
          <p:nvPr/>
        </p:nvPicPr>
        <p:blipFill rotWithShape="1">
          <a:blip r:embed="rId3">
            <a:alphaModFix/>
          </a:blip>
          <a:srcRect b="0" l="12502" r="12495" t="0"/>
          <a:stretch/>
        </p:blipFill>
        <p:spPr>
          <a:xfrm>
            <a:off x="716200" y="402863"/>
            <a:ext cx="7711600" cy="43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4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5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6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7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/>
        </p:nvSpPr>
        <p:spPr>
          <a:xfrm>
            <a:off x="1456300" y="1828100"/>
            <a:ext cx="5949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" name="Google Shape;121;p30"/>
          <p:cNvPicPr preferRelativeResize="0"/>
          <p:nvPr/>
        </p:nvPicPr>
        <p:blipFill rotWithShape="1">
          <a:blip r:embed="rId3">
            <a:alphaModFix/>
          </a:blip>
          <a:srcRect b="14283" l="29981" r="17886" t="17795"/>
          <a:stretch/>
        </p:blipFill>
        <p:spPr>
          <a:xfrm rot="-5400000">
            <a:off x="2040388" y="57936"/>
            <a:ext cx="5063224" cy="494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8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9"/>
          <p:cNvPicPr preferRelativeResize="0"/>
          <p:nvPr/>
        </p:nvPicPr>
        <p:blipFill rotWithShape="1">
          <a:blip r:embed="rId3">
            <a:alphaModFix/>
          </a:blip>
          <a:srcRect b="0" l="16993" r="16986" t="0"/>
          <a:stretch/>
        </p:blipFill>
        <p:spPr>
          <a:xfrm>
            <a:off x="22200" y="0"/>
            <a:ext cx="45276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9"/>
          <p:cNvPicPr preferRelativeResize="0"/>
          <p:nvPr/>
        </p:nvPicPr>
        <p:blipFill rotWithShape="1">
          <a:blip r:embed="rId4">
            <a:alphaModFix/>
          </a:blip>
          <a:srcRect b="0" l="9480" r="24499" t="0"/>
          <a:stretch/>
        </p:blipFill>
        <p:spPr>
          <a:xfrm>
            <a:off x="4594200" y="0"/>
            <a:ext cx="45276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0"/>
          <p:cNvPicPr preferRelativeResize="0"/>
          <p:nvPr/>
        </p:nvPicPr>
        <p:blipFill rotWithShape="1">
          <a:blip r:embed="rId3">
            <a:alphaModFix/>
          </a:blip>
          <a:srcRect b="8940" l="0" r="0" t="16057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1"/>
          <p:cNvPicPr preferRelativeResize="0"/>
          <p:nvPr/>
        </p:nvPicPr>
        <p:blipFill rotWithShape="1">
          <a:blip r:embed="rId3">
            <a:alphaModFix/>
          </a:blip>
          <a:srcRect b="4211" l="8237" r="1436" t="16017"/>
          <a:stretch/>
        </p:blipFill>
        <p:spPr>
          <a:xfrm>
            <a:off x="763325" y="46850"/>
            <a:ext cx="7546846" cy="49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2"/>
          <p:cNvPicPr preferRelativeResize="0"/>
          <p:nvPr/>
        </p:nvPicPr>
        <p:blipFill rotWithShape="1">
          <a:blip r:embed="rId3">
            <a:alphaModFix/>
          </a:blip>
          <a:srcRect b="9293" l="12977" r="8609" t="20035"/>
          <a:stretch/>
        </p:blipFill>
        <p:spPr>
          <a:xfrm>
            <a:off x="861937" y="0"/>
            <a:ext cx="7420130" cy="5015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3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4"/>
          <p:cNvPicPr preferRelativeResize="0"/>
          <p:nvPr/>
        </p:nvPicPr>
        <p:blipFill rotWithShape="1">
          <a:blip r:embed="rId3">
            <a:alphaModFix/>
          </a:blip>
          <a:srcRect b="0" l="16993" r="16986" t="0"/>
          <a:stretch/>
        </p:blipFill>
        <p:spPr>
          <a:xfrm>
            <a:off x="22200" y="0"/>
            <a:ext cx="45276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4"/>
          <p:cNvPicPr preferRelativeResize="0"/>
          <p:nvPr/>
        </p:nvPicPr>
        <p:blipFill rotWithShape="1">
          <a:blip r:embed="rId4">
            <a:alphaModFix/>
          </a:blip>
          <a:srcRect b="0" l="16993" r="16986" t="0"/>
          <a:stretch/>
        </p:blipFill>
        <p:spPr>
          <a:xfrm>
            <a:off x="4594200" y="0"/>
            <a:ext cx="45276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50" y="1079874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35"/>
          <p:cNvPicPr preferRelativeResize="0"/>
          <p:nvPr/>
        </p:nvPicPr>
        <p:blipFill rotWithShape="1">
          <a:blip r:embed="rId4">
            <a:alphaModFix/>
          </a:blip>
          <a:srcRect b="6826" l="7771" r="3213" t="12482"/>
          <a:stretch/>
        </p:blipFill>
        <p:spPr>
          <a:xfrm>
            <a:off x="4659775" y="1079875"/>
            <a:ext cx="4388620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13060" y="680812"/>
            <a:ext cx="4832554" cy="3624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50" y="1079874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350" y="1079849"/>
            <a:ext cx="3978304" cy="2983803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