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3" r:id="rId6"/>
    <p:sldId id="264" r:id="rId7"/>
    <p:sldId id="262" r:id="rId8"/>
    <p:sldId id="260" r:id="rId9"/>
    <p:sldId id="261"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128" d="100"/>
          <a:sy n="128" d="100"/>
        </p:scale>
        <p:origin x="52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10/14/22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10/14/22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10/14/22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10/14/22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10/14/22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10/14/22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10/14/22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10/14/22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10/14/22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10/14/22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10/14/22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10/14/22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10/14/22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10/14/22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10/14/22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10/14/22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10/14/22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10/14/22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mailto:greg.norton@bia.go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400" dirty="0"/>
              <a:t>Portland, OR (Hybrid)</a:t>
            </a:r>
            <a:br>
              <a:rPr lang="en-US" sz="2400" dirty="0"/>
            </a:br>
            <a:r>
              <a:rPr lang="en-US" sz="2400" dirty="0"/>
              <a:t>October 13, 2022</a:t>
            </a:r>
          </a:p>
        </p:txBody>
      </p:sp>
      <p:sp>
        <p:nvSpPr>
          <p:cNvPr id="3" name="Subtitle 2"/>
          <p:cNvSpPr>
            <a:spLocks noGrp="1"/>
          </p:cNvSpPr>
          <p:nvPr>
            <p:ph type="subTitle" idx="1"/>
          </p:nvPr>
        </p:nvSpPr>
        <p:spPr/>
        <p:txBody>
          <a:bodyPr/>
          <a:lstStyle/>
          <a:p>
            <a:r>
              <a:rPr lang="en-US" dirty="0"/>
              <a:t>Constitutional Amendment Education Meeting #1</a:t>
            </a:r>
          </a:p>
        </p:txBody>
      </p:sp>
    </p:spTree>
    <p:extLst>
      <p:ext uri="{BB962C8B-B14F-4D97-AF65-F5344CB8AC3E}">
        <p14:creationId xmlns:p14="http://schemas.microsoft.com/office/powerpoint/2010/main" val="851215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Upcoming Meetings</a:t>
            </a:r>
          </a:p>
        </p:txBody>
      </p:sp>
      <p:sp>
        <p:nvSpPr>
          <p:cNvPr id="3" name="Content Placeholder 2"/>
          <p:cNvSpPr>
            <a:spLocks noGrp="1"/>
          </p:cNvSpPr>
          <p:nvPr>
            <p:ph idx="1"/>
          </p:nvPr>
        </p:nvSpPr>
        <p:spPr/>
        <p:txBody>
          <a:bodyPr/>
          <a:lstStyle/>
          <a:p>
            <a:r>
              <a:rPr lang="en-US" b="1" dirty="0">
                <a:latin typeface="Bookman Old Style" panose="02050604050505020204" pitchFamily="18" charset="0"/>
              </a:rPr>
              <a:t>Tuesday, October 18, 2022</a:t>
            </a:r>
            <a:br>
              <a:rPr lang="en-US" dirty="0">
                <a:latin typeface="Bookman Old Style" panose="02050604050505020204" pitchFamily="18" charset="0"/>
              </a:rPr>
            </a:br>
            <a:r>
              <a:rPr lang="en-US" dirty="0">
                <a:latin typeface="Bookman Old Style" panose="02050604050505020204" pitchFamily="18" charset="0"/>
              </a:rPr>
              <a:t>Educational meeting (hybrid / Grand Ronde) – 5:30PM</a:t>
            </a:r>
          </a:p>
          <a:p>
            <a:pPr lvl="1"/>
            <a:r>
              <a:rPr lang="en-US" dirty="0">
                <a:latin typeface="Bookman Old Style" panose="02050604050505020204" pitchFamily="18" charset="0"/>
              </a:rPr>
              <a:t>Governance Center – Tribal Council Chambers</a:t>
            </a:r>
          </a:p>
          <a:p>
            <a:r>
              <a:rPr lang="en-US" b="1" dirty="0">
                <a:latin typeface="Bookman Old Style" panose="02050604050505020204" pitchFamily="18" charset="0"/>
              </a:rPr>
              <a:t>Thursday, October 20, 2022</a:t>
            </a:r>
            <a:br>
              <a:rPr lang="en-US" dirty="0">
                <a:latin typeface="Bookman Old Style" panose="02050604050505020204" pitchFamily="18" charset="0"/>
              </a:rPr>
            </a:br>
            <a:r>
              <a:rPr lang="en-US" dirty="0">
                <a:latin typeface="Bookman Old Style" panose="02050604050505020204" pitchFamily="18" charset="0"/>
              </a:rPr>
              <a:t>Educational meeting (hybrid / Salem) – 4:00 PM</a:t>
            </a:r>
          </a:p>
          <a:p>
            <a:pPr lvl="1"/>
            <a:r>
              <a:rPr lang="en-US" dirty="0">
                <a:latin typeface="Bookman Old Style" panose="02050604050505020204" pitchFamily="18" charset="0"/>
              </a:rPr>
              <a:t>Salem Library </a:t>
            </a:r>
          </a:p>
          <a:p>
            <a:r>
              <a:rPr lang="en-US" b="1" dirty="0">
                <a:latin typeface="Bookman Old Style" panose="02050604050505020204" pitchFamily="18" charset="0"/>
              </a:rPr>
              <a:t>Wednesday, October 26, 2022</a:t>
            </a:r>
            <a:br>
              <a:rPr lang="en-US" dirty="0">
                <a:latin typeface="Bookman Old Style" panose="02050604050505020204" pitchFamily="18" charset="0"/>
              </a:rPr>
            </a:br>
            <a:r>
              <a:rPr lang="en-US" dirty="0">
                <a:latin typeface="Bookman Old Style" panose="02050604050505020204" pitchFamily="18" charset="0"/>
              </a:rPr>
              <a:t>Educational meeting (hybrid / Grand Ronde) - 5:30PM</a:t>
            </a:r>
          </a:p>
          <a:p>
            <a:pPr lvl="1"/>
            <a:r>
              <a:rPr lang="en-US" dirty="0">
                <a:latin typeface="Bookman Old Style" panose="02050604050505020204" pitchFamily="18" charset="0"/>
              </a:rPr>
              <a:t>Governance Center – Tribal Council Chambers</a:t>
            </a:r>
          </a:p>
          <a:p>
            <a:pPr lvl="1"/>
            <a:endParaRPr lang="en-US" dirty="0">
              <a:latin typeface="Bookman Old Style" panose="02050604050505020204" pitchFamily="18" charset="0"/>
            </a:endParaRPr>
          </a:p>
          <a:p>
            <a:endParaRPr lang="en-US" dirty="0"/>
          </a:p>
        </p:txBody>
      </p:sp>
    </p:spTree>
    <p:extLst>
      <p:ext uri="{BB962C8B-B14F-4D97-AF65-F5344CB8AC3E}">
        <p14:creationId xmlns:p14="http://schemas.microsoft.com/office/powerpoint/2010/main" val="1086938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a:t>
            </a:r>
          </a:p>
        </p:txBody>
      </p:sp>
      <p:sp>
        <p:nvSpPr>
          <p:cNvPr id="3" name="Content Placeholder 2"/>
          <p:cNvSpPr>
            <a:spLocks noGrp="1"/>
          </p:cNvSpPr>
          <p:nvPr>
            <p:ph idx="1"/>
          </p:nvPr>
        </p:nvSpPr>
        <p:spPr/>
        <p:txBody>
          <a:bodyPr/>
          <a:lstStyle/>
          <a:p>
            <a:r>
              <a:rPr lang="en-US" b="1" dirty="0">
                <a:latin typeface="Bookman Old Style" panose="02050604050505020204" pitchFamily="18" charset="0"/>
              </a:rPr>
              <a:t>Greg Norton, Tribal Government Specialist, Election Board Chair for the Election</a:t>
            </a:r>
            <a:endParaRPr lang="en-US" dirty="0">
              <a:latin typeface="Bookman Old Style" panose="02050604050505020204" pitchFamily="18" charset="0"/>
            </a:endParaRPr>
          </a:p>
          <a:p>
            <a:pPr marL="45720" indent="0">
              <a:buNone/>
            </a:pPr>
            <a:r>
              <a:rPr lang="en-US" dirty="0">
                <a:latin typeface="Bookman Old Style" panose="02050604050505020204" pitchFamily="18" charset="0"/>
              </a:rPr>
              <a:t>   Division of Tribal Government Services</a:t>
            </a:r>
          </a:p>
          <a:p>
            <a:pPr marL="45720" indent="0">
              <a:buNone/>
            </a:pPr>
            <a:r>
              <a:rPr lang="en-US" dirty="0">
                <a:latin typeface="Bookman Old Style" panose="02050604050505020204" pitchFamily="18" charset="0"/>
              </a:rPr>
              <a:t>   BIA Northwest Regional Office</a:t>
            </a:r>
          </a:p>
          <a:p>
            <a:pPr marL="45720" indent="0">
              <a:buNone/>
            </a:pPr>
            <a:r>
              <a:rPr lang="en-US" dirty="0">
                <a:latin typeface="Bookman Old Style" panose="02050604050505020204" pitchFamily="18" charset="0"/>
              </a:rPr>
              <a:t>   911 NE 11th Avenue</a:t>
            </a:r>
          </a:p>
          <a:p>
            <a:pPr marL="45720" indent="0">
              <a:buNone/>
            </a:pPr>
            <a:r>
              <a:rPr lang="en-US" dirty="0">
                <a:latin typeface="Bookman Old Style" panose="02050604050505020204" pitchFamily="18" charset="0"/>
              </a:rPr>
              <a:t>   Portland, Oregon  97232</a:t>
            </a:r>
          </a:p>
          <a:p>
            <a:pPr marL="45720" indent="0">
              <a:buNone/>
            </a:pPr>
            <a:r>
              <a:rPr lang="en-US" dirty="0">
                <a:latin typeface="Bookman Old Style" panose="02050604050505020204" pitchFamily="18" charset="0"/>
              </a:rPr>
              <a:t>   Cell: (971) 803-1409</a:t>
            </a:r>
          </a:p>
          <a:p>
            <a:pPr marL="45720" indent="0">
              <a:buNone/>
            </a:pPr>
            <a:r>
              <a:rPr lang="en-US" dirty="0">
                <a:latin typeface="Bookman Old Style" panose="02050604050505020204" pitchFamily="18" charset="0"/>
              </a:rPr>
              <a:t>   Email: </a:t>
            </a:r>
            <a:r>
              <a:rPr lang="en-US" u="sng" dirty="0">
                <a:latin typeface="Bookman Old Style" panose="02050604050505020204" pitchFamily="18" charset="0"/>
                <a:hlinkClick r:id="rId2"/>
              </a:rPr>
              <a:t>greg.norton@bia.gov</a:t>
            </a:r>
            <a:endParaRPr lang="en-US" dirty="0">
              <a:latin typeface="Bookman Old Style" panose="02050604050505020204" pitchFamily="18" charset="0"/>
            </a:endParaRPr>
          </a:p>
          <a:p>
            <a:endParaRPr lang="en-US" dirty="0"/>
          </a:p>
        </p:txBody>
      </p:sp>
    </p:spTree>
    <p:extLst>
      <p:ext uri="{BB962C8B-B14F-4D97-AF65-F5344CB8AC3E}">
        <p14:creationId xmlns:p14="http://schemas.microsoft.com/office/powerpoint/2010/main" val="3770232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a:t>
            </a:r>
          </a:p>
        </p:txBody>
      </p:sp>
      <p:sp>
        <p:nvSpPr>
          <p:cNvPr id="3" name="Content Placeholder 2"/>
          <p:cNvSpPr>
            <a:spLocks noGrp="1"/>
          </p:cNvSpPr>
          <p:nvPr>
            <p:ph idx="1"/>
          </p:nvPr>
        </p:nvSpPr>
        <p:spPr/>
        <p:txBody>
          <a:bodyPr>
            <a:normAutofit fontScale="92500" lnSpcReduction="10000"/>
          </a:bodyPr>
          <a:lstStyle/>
          <a:p>
            <a:r>
              <a:rPr lang="en-US" dirty="0"/>
              <a:t>This election is a federal election and is being conducted by the Bureau of Indian Affairs (BIA) for the Tribe in accordance with Federal Regulations.</a:t>
            </a:r>
          </a:p>
          <a:p>
            <a:r>
              <a:rPr lang="en-US" dirty="0"/>
              <a:t>You must have returned a register for this election. </a:t>
            </a:r>
          </a:p>
          <a:p>
            <a:r>
              <a:rPr lang="en-US" dirty="0"/>
              <a:t>Challenges for the posted Registered Voters List were due October 7</a:t>
            </a:r>
            <a:r>
              <a:rPr lang="en-US" baseline="30000" dirty="0"/>
              <a:t>th</a:t>
            </a:r>
            <a:r>
              <a:rPr lang="en-US" dirty="0"/>
              <a:t>. </a:t>
            </a:r>
          </a:p>
          <a:p>
            <a:r>
              <a:rPr lang="en-US" dirty="0"/>
              <a:t>Mailout ballots with instructions were mailed out on the 7th after the Registered Voter List was finalized. </a:t>
            </a:r>
          </a:p>
          <a:p>
            <a:r>
              <a:rPr lang="en-US" dirty="0"/>
              <a:t>No request is required to receive a </a:t>
            </a:r>
            <a:r>
              <a:rPr lang="en-US" dirty="0" err="1"/>
              <a:t>mailout</a:t>
            </a:r>
            <a:r>
              <a:rPr lang="en-US" dirty="0"/>
              <a:t> ballot. Ballots will be sent to all registered voters listed on the final Registered Voters List. </a:t>
            </a:r>
          </a:p>
          <a:p>
            <a:r>
              <a:rPr lang="en-US" dirty="0"/>
              <a:t>The </a:t>
            </a:r>
            <a:r>
              <a:rPr lang="en-US" dirty="0" err="1"/>
              <a:t>Mailout</a:t>
            </a:r>
            <a:r>
              <a:rPr lang="en-US" dirty="0"/>
              <a:t> ballots must be received by mail no later than 12 pm noon on November 2, 2022, at the Grand Ronde Post Office.</a:t>
            </a:r>
          </a:p>
          <a:p>
            <a:endParaRPr lang="en-US" dirty="0"/>
          </a:p>
        </p:txBody>
      </p:sp>
    </p:spTree>
    <p:extLst>
      <p:ext uri="{BB962C8B-B14F-4D97-AF65-F5344CB8AC3E}">
        <p14:creationId xmlns:p14="http://schemas.microsoft.com/office/powerpoint/2010/main" val="2793341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Timeline</a:t>
            </a:r>
          </a:p>
        </p:txBody>
      </p:sp>
      <p:sp>
        <p:nvSpPr>
          <p:cNvPr id="3" name="Content Placeholder 2"/>
          <p:cNvSpPr>
            <a:spLocks noGrp="1"/>
          </p:cNvSpPr>
          <p:nvPr>
            <p:ph idx="1"/>
          </p:nvPr>
        </p:nvSpPr>
        <p:spPr>
          <a:xfrm>
            <a:off x="1054686" y="1471838"/>
            <a:ext cx="10233800" cy="4911351"/>
          </a:xfrm>
        </p:spPr>
        <p:txBody>
          <a:bodyPr>
            <a:normAutofit fontScale="47500" lnSpcReduction="20000"/>
          </a:bodyPr>
          <a:lstStyle/>
          <a:p>
            <a:r>
              <a:rPr lang="en-US" dirty="0"/>
              <a:t>September 12, 2022 </a:t>
            </a:r>
          </a:p>
          <a:p>
            <a:r>
              <a:rPr lang="en-US" dirty="0"/>
              <a:t>	The Tribe submitted the request for the election; the election was then authorized by the BIA.</a:t>
            </a:r>
          </a:p>
          <a:p>
            <a:r>
              <a:rPr lang="en-US" dirty="0"/>
              <a:t>September 15, 2022</a:t>
            </a:r>
          </a:p>
          <a:p>
            <a:r>
              <a:rPr lang="en-US" dirty="0"/>
              <a:t>	The first board meeting was held by the election board.</a:t>
            </a:r>
          </a:p>
          <a:p>
            <a:r>
              <a:rPr lang="en-US" dirty="0"/>
              <a:t>September 23, 2022</a:t>
            </a:r>
          </a:p>
          <a:p>
            <a:r>
              <a:rPr lang="en-US" dirty="0"/>
              <a:t>	Packets and registration forms mailed out to all eligible members. </a:t>
            </a:r>
          </a:p>
          <a:p>
            <a:r>
              <a:rPr lang="en-US" dirty="0"/>
              <a:t>October 4, 2022</a:t>
            </a:r>
          </a:p>
          <a:p>
            <a:r>
              <a:rPr lang="en-US" dirty="0"/>
              <a:t>	Registration deadline and voting list posted. </a:t>
            </a:r>
          </a:p>
          <a:p>
            <a:r>
              <a:rPr lang="en-US" dirty="0"/>
              <a:t>October 7, 2022</a:t>
            </a:r>
          </a:p>
          <a:p>
            <a:r>
              <a:rPr lang="en-US" dirty="0"/>
              <a:t>	Voter list challenge deadline. </a:t>
            </a:r>
          </a:p>
          <a:p>
            <a:r>
              <a:rPr lang="en-US" sz="3500" b="1" dirty="0"/>
              <a:t>October 14 , 2022</a:t>
            </a:r>
          </a:p>
          <a:p>
            <a:pPr marL="0" indent="0">
              <a:buNone/>
            </a:pPr>
            <a:r>
              <a:rPr lang="en-US" sz="3500" b="1" dirty="0"/>
              <a:t>	Request a replacement Ballot from Greg Norton if you have not received one by the 14</a:t>
            </a:r>
            <a:r>
              <a:rPr lang="en-US" sz="3500" b="1" baseline="30000" dirty="0"/>
              <a:t>th</a:t>
            </a:r>
            <a:r>
              <a:rPr lang="en-US" sz="3500" b="1" dirty="0"/>
              <a:t>. </a:t>
            </a:r>
          </a:p>
          <a:p>
            <a:r>
              <a:rPr lang="en-US" sz="3500" b="1" dirty="0"/>
              <a:t>November 2, 2022</a:t>
            </a:r>
          </a:p>
          <a:p>
            <a:r>
              <a:rPr lang="en-US" sz="3500" b="1" dirty="0"/>
              <a:t>	Election day – The mail out ballots must be received by mail no later than 12:00 p.m. on November 2, 2022, at the Grand Ronde Post Office.</a:t>
            </a:r>
          </a:p>
          <a:p>
            <a:r>
              <a:rPr lang="en-US" sz="3500" b="1" dirty="0"/>
              <a:t>November 7, 2022</a:t>
            </a:r>
          </a:p>
          <a:p>
            <a:r>
              <a:rPr lang="en-US" sz="3500" b="1" dirty="0"/>
              <a:t>	Election challenge deadline</a:t>
            </a:r>
          </a:p>
          <a:p>
            <a:endParaRPr lang="en-US" dirty="0"/>
          </a:p>
        </p:txBody>
      </p:sp>
    </p:spTree>
    <p:extLst>
      <p:ext uri="{BB962C8B-B14F-4D97-AF65-F5344CB8AC3E}">
        <p14:creationId xmlns:p14="http://schemas.microsoft.com/office/powerpoint/2010/main" val="3941953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Amendment Language</a:t>
            </a:r>
          </a:p>
        </p:txBody>
      </p:sp>
      <p:pic>
        <p:nvPicPr>
          <p:cNvPr id="4" name="Content Placeholder 3"/>
          <p:cNvPicPr>
            <a:picLocks noGrp="1" noChangeAspect="1"/>
          </p:cNvPicPr>
          <p:nvPr>
            <p:ph idx="1"/>
          </p:nvPr>
        </p:nvPicPr>
        <p:blipFill>
          <a:blip r:embed="rId2"/>
          <a:stretch>
            <a:fillRect/>
          </a:stretch>
        </p:blipFill>
        <p:spPr>
          <a:xfrm>
            <a:off x="1120775" y="2074535"/>
            <a:ext cx="10233025" cy="3853517"/>
          </a:xfrm>
          <a:prstGeom prst="rect">
            <a:avLst/>
          </a:prstGeom>
        </p:spPr>
      </p:pic>
    </p:spTree>
    <p:extLst>
      <p:ext uri="{BB962C8B-B14F-4D97-AF65-F5344CB8AC3E}">
        <p14:creationId xmlns:p14="http://schemas.microsoft.com/office/powerpoint/2010/main" val="69577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9123" y="115032"/>
            <a:ext cx="10515600" cy="1325563"/>
          </a:xfrm>
        </p:spPr>
        <p:txBody>
          <a:bodyPr/>
          <a:lstStyle/>
          <a:p>
            <a:r>
              <a:rPr lang="en-US" dirty="0"/>
              <a:t>The Ballot</a:t>
            </a:r>
          </a:p>
        </p:txBody>
      </p:sp>
      <p:pic>
        <p:nvPicPr>
          <p:cNvPr id="4" name="Content Placeholder 3"/>
          <p:cNvPicPr>
            <a:picLocks noGrp="1" noChangeAspect="1"/>
          </p:cNvPicPr>
          <p:nvPr>
            <p:ph idx="1"/>
          </p:nvPr>
        </p:nvPicPr>
        <p:blipFill>
          <a:blip r:embed="rId2"/>
          <a:stretch>
            <a:fillRect/>
          </a:stretch>
        </p:blipFill>
        <p:spPr>
          <a:xfrm>
            <a:off x="930031" y="1224530"/>
            <a:ext cx="1969477" cy="5330095"/>
          </a:xfrm>
          <a:prstGeom prst="rect">
            <a:avLst/>
          </a:prstGeom>
        </p:spPr>
      </p:pic>
      <p:pic>
        <p:nvPicPr>
          <p:cNvPr id="5" name="Picture 4"/>
          <p:cNvPicPr>
            <a:picLocks noChangeAspect="1"/>
          </p:cNvPicPr>
          <p:nvPr/>
        </p:nvPicPr>
        <p:blipFill>
          <a:blip r:embed="rId3"/>
          <a:stretch>
            <a:fillRect/>
          </a:stretch>
        </p:blipFill>
        <p:spPr>
          <a:xfrm>
            <a:off x="3558665" y="2340595"/>
            <a:ext cx="7756058" cy="2309559"/>
          </a:xfrm>
          <a:prstGeom prst="rect">
            <a:avLst/>
          </a:prstGeom>
        </p:spPr>
      </p:pic>
    </p:spTree>
    <p:extLst>
      <p:ext uri="{BB962C8B-B14F-4D97-AF65-F5344CB8AC3E}">
        <p14:creationId xmlns:p14="http://schemas.microsoft.com/office/powerpoint/2010/main" val="500578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230190" y="1767527"/>
            <a:ext cx="10233025" cy="3217071"/>
          </a:xfrm>
          <a:prstGeom prst="rect">
            <a:avLst/>
          </a:prstGeom>
        </p:spPr>
      </p:pic>
    </p:spTree>
    <p:extLst>
      <p:ext uri="{BB962C8B-B14F-4D97-AF65-F5344CB8AC3E}">
        <p14:creationId xmlns:p14="http://schemas.microsoft.com/office/powerpoint/2010/main" val="1015585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152036" y="2226817"/>
            <a:ext cx="10233025" cy="1782676"/>
          </a:xfrm>
          <a:prstGeom prst="rect">
            <a:avLst/>
          </a:prstGeom>
        </p:spPr>
      </p:pic>
    </p:spTree>
    <p:extLst>
      <p:ext uri="{BB962C8B-B14F-4D97-AF65-F5344CB8AC3E}">
        <p14:creationId xmlns:p14="http://schemas.microsoft.com/office/powerpoint/2010/main" val="1388353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2"/>
            <a:ext cx="10515600" cy="1325563"/>
          </a:xfrm>
        </p:spPr>
        <p:txBody>
          <a:bodyPr>
            <a:noAutofit/>
          </a:bodyPr>
          <a:lstStyle/>
          <a:p>
            <a:r>
              <a:rPr lang="en-US" sz="4400" dirty="0"/>
              <a:t>Frequently Asked Questions</a:t>
            </a:r>
            <a:br>
              <a:rPr lang="en-US" sz="4400" dirty="0"/>
            </a:br>
            <a:endParaRPr lang="en-US" sz="4400" dirty="0"/>
          </a:p>
        </p:txBody>
      </p:sp>
      <p:sp>
        <p:nvSpPr>
          <p:cNvPr id="3" name="Content Placeholder 2"/>
          <p:cNvSpPr>
            <a:spLocks noGrp="1"/>
          </p:cNvSpPr>
          <p:nvPr>
            <p:ph idx="1"/>
          </p:nvPr>
        </p:nvSpPr>
        <p:spPr>
          <a:xfrm>
            <a:off x="979100" y="1280074"/>
            <a:ext cx="10233800" cy="4351338"/>
          </a:xfrm>
        </p:spPr>
        <p:txBody>
          <a:bodyPr>
            <a:normAutofit fontScale="25000" lnSpcReduction="20000"/>
          </a:bodyPr>
          <a:lstStyle/>
          <a:p>
            <a:r>
              <a:rPr lang="en-US" sz="5600" dirty="0"/>
              <a:t>•Q: How many people must register for the election?</a:t>
            </a:r>
          </a:p>
          <a:p>
            <a:r>
              <a:rPr lang="en-US" sz="5600" dirty="0"/>
              <a:t>A: There is no minimum number of registered voters required.</a:t>
            </a:r>
          </a:p>
          <a:p>
            <a:endParaRPr lang="en-US" sz="5600" dirty="0"/>
          </a:p>
          <a:p>
            <a:r>
              <a:rPr lang="en-US" sz="5600" dirty="0"/>
              <a:t>•Q: How many votes does it take to pass the Amendment?</a:t>
            </a:r>
          </a:p>
          <a:p>
            <a:r>
              <a:rPr lang="en-US" sz="5600" dirty="0"/>
              <a:t>A:2/3 of the members who have registered to vote, must vote in favor of the Amendment for it to pass.</a:t>
            </a:r>
          </a:p>
          <a:p>
            <a:endParaRPr lang="en-US" sz="5600" dirty="0"/>
          </a:p>
          <a:p>
            <a:r>
              <a:rPr lang="en-US" sz="5600" dirty="0"/>
              <a:t>•Q: How many registered voters must vote?</a:t>
            </a:r>
          </a:p>
          <a:p>
            <a:r>
              <a:rPr lang="en-US" sz="5600" dirty="0"/>
              <a:t>A: 30% of the qualified voters must vote for the election to be valid.</a:t>
            </a:r>
          </a:p>
          <a:p>
            <a:endParaRPr lang="en-US" sz="5600" dirty="0"/>
          </a:p>
          <a:p>
            <a:r>
              <a:rPr lang="en-US" sz="5600" dirty="0"/>
              <a:t>•Q: I haven’t received my registration packet yet; what should I do?</a:t>
            </a:r>
          </a:p>
          <a:p>
            <a:r>
              <a:rPr lang="en-US" sz="5600" dirty="0"/>
              <a:t>A: Contact Greg Norton, the Election Board Chair as soon as possible. All registration forms have to be received back by October 4, 2022.</a:t>
            </a:r>
          </a:p>
          <a:p>
            <a:endParaRPr lang="en-US" sz="5600" dirty="0"/>
          </a:p>
          <a:p>
            <a:r>
              <a:rPr lang="en-US" sz="5600" dirty="0"/>
              <a:t>•Q: Does this amendment conflict with the membership requirement provision of the Constitution, and will the BIA have an issue with it?</a:t>
            </a:r>
          </a:p>
          <a:p>
            <a:r>
              <a:rPr lang="en-US" sz="5600" dirty="0"/>
              <a:t>A: This provision applies after someone becomes a member, while the membership requirements apply at the time of enrollment. The BIA has already reviewed this language and did not express any concerns with it.</a:t>
            </a:r>
          </a:p>
          <a:p>
            <a:endParaRPr lang="en-US" sz="5600" dirty="0"/>
          </a:p>
        </p:txBody>
      </p:sp>
    </p:spTree>
    <p:extLst>
      <p:ext uri="{BB962C8B-B14F-4D97-AF65-F5344CB8AC3E}">
        <p14:creationId xmlns:p14="http://schemas.microsoft.com/office/powerpoint/2010/main" val="2120616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Frequently Asked Questions Cont.</a:t>
            </a:r>
          </a:p>
        </p:txBody>
      </p:sp>
      <p:sp>
        <p:nvSpPr>
          <p:cNvPr id="3" name="Content Placeholder 2"/>
          <p:cNvSpPr>
            <a:spLocks noGrp="1"/>
          </p:cNvSpPr>
          <p:nvPr>
            <p:ph idx="1"/>
          </p:nvPr>
        </p:nvSpPr>
        <p:spPr/>
        <p:txBody>
          <a:bodyPr>
            <a:normAutofit fontScale="85000" lnSpcReduction="20000"/>
          </a:bodyPr>
          <a:lstStyle/>
          <a:p>
            <a:pPr lvl="0"/>
            <a:r>
              <a:rPr lang="en-US" sz="14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•Q: What is the definition of Fraud?</a:t>
            </a:r>
          </a:p>
          <a:p>
            <a:pPr lvl="0"/>
            <a:r>
              <a:rPr lang="en-US" sz="14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A: Fraud is an intentional misrepresentation of the facts relevant to enrollment during the enrollment process.</a:t>
            </a:r>
          </a:p>
          <a:p>
            <a:pPr lvl="0"/>
            <a:endParaRPr lang="en-US" sz="14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endParaRPr>
          </a:p>
          <a:p>
            <a:pPr lvl="0"/>
            <a:r>
              <a:rPr lang="en-US" sz="14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•Q: Who has been hired to work in the Enrollment member files?</a:t>
            </a:r>
          </a:p>
          <a:p>
            <a:pPr lvl="0"/>
            <a:r>
              <a:rPr lang="en-US" sz="14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A: No one was hired to work just in Enrollment member files, however, Enrollment Staff does work to research and correct files when they find errors during any enrollment processes.</a:t>
            </a:r>
          </a:p>
          <a:p>
            <a:pPr lvl="0"/>
            <a:endParaRPr lang="en-US" sz="14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endParaRPr>
          </a:p>
          <a:p>
            <a:pPr lvl="0"/>
            <a:r>
              <a:rPr lang="en-US" sz="14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•Q: When was the auditing of the files in this manner authorized? What was the scope of the Audit? Was the audit of Enrollment Members files brought to the attention of the Tribal members before it was even started? Was the Auditing of Enrollment Members files approved to proceed by Resolution?</a:t>
            </a:r>
          </a:p>
          <a:p>
            <a:pPr lvl="0"/>
            <a:r>
              <a:rPr lang="en-US" sz="14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A: There is no audit of files, however, errors are consistently being discovered during regular enrollment processes.</a:t>
            </a:r>
          </a:p>
          <a:p>
            <a:pPr lvl="0"/>
            <a:endParaRPr lang="en-US" sz="14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endParaRPr>
          </a:p>
          <a:p>
            <a:pPr lvl="0"/>
            <a:r>
              <a:rPr lang="en-US" sz="14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•Q: How can anyone actually determine accurate blood quantum that was listed differently in various Grand Ronde Reservation Federal Indian Census Rolls before Restoration?</a:t>
            </a:r>
          </a:p>
          <a:p>
            <a:pPr lvl="0"/>
            <a:r>
              <a:rPr lang="en-US" sz="14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A: The Tribe recognizes that the Census records are not consistent. We do currently have a genealogist working in Enrollment with the skills to trace families back multiple generations. However, these type of record issues is some of the reasons we have the current issues with our files.</a:t>
            </a:r>
          </a:p>
          <a:p>
            <a:pPr lvl="0"/>
            <a:endParaRPr lang="en-US" sz="14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endParaRPr>
          </a:p>
          <a:p>
            <a:pPr lvl="0"/>
            <a:r>
              <a:rPr lang="en-US" sz="14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•Q: Why is Tribal Council not addressing the removal of the Parent on the Roll at birth requirement?</a:t>
            </a:r>
          </a:p>
          <a:p>
            <a:pPr lvl="0"/>
            <a:r>
              <a:rPr lang="en-US" sz="14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A: Tribal Council did hear this concern during the Community Input Meetings on Enrollment. This requirement is one that will be addressed when the Tribe moves forward with a Constitutional Amendment for Lineal Dependency or a 4/4 change.</a:t>
            </a:r>
          </a:p>
          <a:p>
            <a:endParaRPr lang="en-US" dirty="0"/>
          </a:p>
        </p:txBody>
      </p:sp>
    </p:spTree>
    <p:extLst>
      <p:ext uri="{BB962C8B-B14F-4D97-AF65-F5344CB8AC3E}">
        <p14:creationId xmlns:p14="http://schemas.microsoft.com/office/powerpoint/2010/main" val="2623244067"/>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Depth</Template>
  <TotalTime>37</TotalTime>
  <Words>912</Words>
  <Application>Microsoft Macintosh PowerPoint</Application>
  <PresentationFormat>Widescreen</PresentationFormat>
  <Paragraphs>73</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Bookman Old Style</vt:lpstr>
      <vt:lpstr>Corbel</vt:lpstr>
      <vt:lpstr>Depth</vt:lpstr>
      <vt:lpstr>Portland, OR (Hybrid) October 13, 2022</vt:lpstr>
      <vt:lpstr>Process</vt:lpstr>
      <vt:lpstr>Timeline</vt:lpstr>
      <vt:lpstr>Amendment Language</vt:lpstr>
      <vt:lpstr>The Ballot</vt:lpstr>
      <vt:lpstr>PowerPoint Presentation</vt:lpstr>
      <vt:lpstr>PowerPoint Presentation</vt:lpstr>
      <vt:lpstr>Frequently Asked Questions </vt:lpstr>
      <vt:lpstr>Frequently Asked Questions Cont.</vt:lpstr>
      <vt:lpstr>Upcoming Meetings</vt:lpstr>
      <vt:lpstr>Contact</vt:lpstr>
    </vt:vector>
  </TitlesOfParts>
  <Company>Confederated Tribes of Grand Ronde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Portland, OR (Hybrid) October 13, 2022</dc:title>
  <dc:creator>Stacia Martin</dc:creator>
  <cp:lastModifiedBy>Microsoft Office User</cp:lastModifiedBy>
  <cp:revision>12</cp:revision>
  <dcterms:created xsi:type="dcterms:W3CDTF">2022-10-13T17:04:44Z</dcterms:created>
  <dcterms:modified xsi:type="dcterms:W3CDTF">2022-10-14T16:46:12Z</dcterms:modified>
</cp:coreProperties>
</file>