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embeddedFontLst>
    <p:embeddedFont>
      <p:font typeface="Amaranth"/>
      <p:regular r:id="rId13"/>
      <p:bold r:id="rId14"/>
      <p:italic r:id="rId15"/>
      <p:boldItalic r:id="rId16"/>
    </p:embeddedFont>
    <p:embeddedFont>
      <p:font typeface="Homemade Apple"/>
      <p:regular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Amaranth-regular.fntdata"/><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Amaranth-italic.fntdata"/><Relationship Id="rId14" Type="http://schemas.openxmlformats.org/officeDocument/2006/relationships/font" Target="fonts/Amaranth-bold.fntdata"/><Relationship Id="rId17" Type="http://schemas.openxmlformats.org/officeDocument/2006/relationships/font" Target="fonts/HomemadeApple-regular.fntdata"/><Relationship Id="rId16" Type="http://schemas.openxmlformats.org/officeDocument/2006/relationships/font" Target="fonts/Amaranth-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regonencyclopedia.org/articles/native_american_loggers_in_oregon/#.Y2syxOzMK3I"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ff28c3dae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ff28c3dae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time immemorial, Native peoples have worked to live with the land in an equal relationship. The land gives to the people and the people give to the land. This type of relationship ensures </a:t>
            </a:r>
            <a:r>
              <a:rPr lang="en"/>
              <a:t>survival</a:t>
            </a:r>
            <a:r>
              <a:rPr lang="en"/>
              <a:t> for both parties long-term. Today, this process is widely known as </a:t>
            </a:r>
            <a:r>
              <a:rPr lang="en" u="sng"/>
              <a:t>sustainability</a:t>
            </a:r>
            <a:r>
              <a:rPr lang="en"/>
              <a:t>. (</a:t>
            </a:r>
            <a:r>
              <a:rPr b="1" lang="en"/>
              <a:t>d</a:t>
            </a:r>
            <a:r>
              <a:rPr b="1" lang="en"/>
              <a:t>efinition</a:t>
            </a:r>
            <a:r>
              <a:rPr lang="en"/>
              <a:t>: Sustainability consists of fulfilling the needs of current generations without compromising the needs of future generations, while ensuring a balance between economic growth, environmental care and social well-being.) Native peoples have always emphasized the process of managing the land versus </a:t>
            </a:r>
            <a:r>
              <a:rPr lang="en"/>
              <a:t>clearing</a:t>
            </a:r>
            <a:r>
              <a:rPr lang="en"/>
              <a:t> the land.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Historically, Native peoples used both fire and tools for land management. </a:t>
            </a:r>
            <a:r>
              <a:rPr lang="en" u="sng"/>
              <a:t>Controlled burns</a:t>
            </a:r>
            <a:r>
              <a:rPr lang="en"/>
              <a:t> (</a:t>
            </a:r>
            <a:r>
              <a:rPr b="1" lang="en"/>
              <a:t>d</a:t>
            </a:r>
            <a:r>
              <a:rPr b="1" lang="en"/>
              <a:t>efinition</a:t>
            </a:r>
            <a:r>
              <a:rPr lang="en"/>
              <a:t>: also known as hazard reduction burning, backfire, swailing, or a burn-off, is a fire set intentionally for purposes of forest management, farming, prairie restoration or greenhouse gas abatement) were set to clear underbrush, stimulate berry and root production, and to fertilize and clear the soil. Fire has been one of the most powerful tools for Native people for thousands of years. The use of fire as a land management tool was </a:t>
            </a:r>
            <a:r>
              <a:rPr lang="en"/>
              <a:t>misunderstood by many settlers when they arrived in the Pacific Northwest. These settlers were not accustomed to this practice and did not understand the carefully crafted method developed by tribes. Due to these misconceptions, settlers began clearing land using their own strategies and practices - which often led to decimation of resources.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Native peoples of the Pacific Northwest also used other hand-crafted tools in their land management practices. Some of these tools can be viewed on the following slide. Tools were often crafted using bone, stone, shell, hides, plant materials, and wood. The wood harvested with these tools served many purposes within the tribe. Planks were harvested from live standing trees, mainly straight grain trees, such as western red cedar and redwood. The bark of cascara sagrada and many other species of trees was harvested for medicine and food or to create baskets for berry picking. Cedar bark can also be used to weave clothing items such as hats and skirts. (see slide 4)</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86ccc2dd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86ccc2dd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86ccc2ddb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86ccc2ddb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86ccc2ddb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86ccc2ddb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Native peoples continued their investment in land management through logging. During removal and relocation in the mid-1850s, Native peoples from the reservations in Grand Ronde, Siletz, Warm Springs, and Klamath traveled to the Willamette Valley and other Oregon agricultural areas to work the harvests. Many families worked as groups to harvest hops, berries, and beans through the summer months while living at tribal encampments. Native men quickly figured out that logging provided a more reliable income than seasonal harvests.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 the late nineteenth century, native men had become principal workers in the logging industry. Many men left their reservations for months or years at a time to work in the woods. They traveled to wherever logging was paying well, from Alaska to California, and many became the lead loggers in their outfits. While their families remained on the reservation, these workers lived in logging camps and sent money home to help pay the bills.” </a:t>
            </a:r>
            <a:r>
              <a:rPr lang="en" u="sng">
                <a:solidFill>
                  <a:schemeClr val="hlink"/>
                </a:solidFill>
                <a:hlinkClick r:id="rId2"/>
              </a:rPr>
              <a:t>-Oregon Encyclopedia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Although some of the practices for land management have changed and modernized, the Tribe has always placed sustainability at the front of the priority list. The Tribe continues to focus on cultivating and maintaining the land for generations to come - as many other aspects of Native culture do as well. Because of this, lands managed by tribes tend to have more </a:t>
            </a:r>
            <a:r>
              <a:rPr lang="en"/>
              <a:t>diversity</a:t>
            </a:r>
            <a:r>
              <a:rPr lang="en"/>
              <a:t> in their plants and trees when compared to forest lands managed by timber companies. Many of these trees and plants are essential to continue cultural practice such as weaving, carving, and the usage of medicinal herbs. Managing Native forest lands is truly a balance of harvesting for income, harvesting for culture, restoring and maintaining </a:t>
            </a:r>
            <a:r>
              <a:rPr lang="en"/>
              <a:t>diversity</a:t>
            </a:r>
            <a:r>
              <a:rPr lang="en"/>
              <a:t>, and sustaining long-term land viability.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we said earlier, harvesting methods have changed some since the methods used thousands of years ago. Today, tribes must work with their Natural Resources or Lands Management divisions to decide what is best for the land being harvested. At the Confederated Tribes of Grand Ronde, the Natural Resources Department must also work with the Timber Committee - which is comprised of community tribal </a:t>
            </a:r>
            <a:r>
              <a:rPr lang="en"/>
              <a:t>members</a:t>
            </a:r>
            <a:r>
              <a:rPr lang="en"/>
              <a:t> used as advisors for timber decisions. A few examples of modern harvesting methods include:</a:t>
            </a:r>
            <a:endParaRPr/>
          </a:p>
          <a:p>
            <a:pPr indent="-298450" lvl="0" marL="457200" rtl="0" algn="l">
              <a:spcBef>
                <a:spcPts val="0"/>
              </a:spcBef>
              <a:spcAft>
                <a:spcPts val="0"/>
              </a:spcAft>
              <a:buSzPts val="1100"/>
              <a:buChar char="-"/>
            </a:pPr>
            <a:r>
              <a:rPr lang="en"/>
              <a:t>Instead of clear-cutting or burning out entire areas, the forests are often </a:t>
            </a:r>
            <a:r>
              <a:rPr lang="en" u="sng"/>
              <a:t>thinned</a:t>
            </a:r>
            <a:r>
              <a:rPr lang="en"/>
              <a:t> (</a:t>
            </a:r>
            <a:r>
              <a:rPr b="1" lang="en"/>
              <a:t>definition:</a:t>
            </a:r>
            <a:r>
              <a:rPr lang="en"/>
              <a:t> a few trees are cut down within the forest to make room for the others to grow). This practice of thinning trees allows for more light to reach the understory and forest floor layers. This can help promote the growth of smaller </a:t>
            </a:r>
            <a:r>
              <a:rPr lang="en"/>
              <a:t>bushes</a:t>
            </a:r>
            <a:r>
              <a:rPr lang="en"/>
              <a:t> and plants, as well as create better foraging areas for elk and deer.</a:t>
            </a:r>
            <a:endParaRPr/>
          </a:p>
          <a:p>
            <a:pPr indent="-298450" lvl="0" marL="457200" rtl="0" algn="l">
              <a:spcBef>
                <a:spcPts val="0"/>
              </a:spcBef>
              <a:spcAft>
                <a:spcPts val="0"/>
              </a:spcAft>
              <a:buSzPts val="1100"/>
              <a:buChar char="-"/>
            </a:pPr>
            <a:r>
              <a:rPr lang="en"/>
              <a:t>Brush on the tribal lands is cut by hand versus eliminated using </a:t>
            </a:r>
            <a:r>
              <a:rPr lang="en" u="sng"/>
              <a:t>herbicides</a:t>
            </a:r>
            <a:r>
              <a:rPr lang="en"/>
              <a:t> (</a:t>
            </a:r>
            <a:r>
              <a:rPr b="1" lang="en"/>
              <a:t>definition</a:t>
            </a:r>
            <a:r>
              <a:rPr lang="en"/>
              <a:t>: chemicals used to manipulate or control undesirable plant growth). By cutting the brush by hand, it reduces the risk of air, water and soil pollution. Herbicides can contaminate the soil as well, and the rainwater can carry these chemicals to other areas which will eventually pollute the waterways. Herbicide-contaminated waters can kill fish and other aquatic life.</a:t>
            </a:r>
            <a:endParaRPr/>
          </a:p>
          <a:p>
            <a:pPr indent="-298450" lvl="0" marL="457200" rtl="0" algn="l">
              <a:spcBef>
                <a:spcPts val="0"/>
              </a:spcBef>
              <a:spcAft>
                <a:spcPts val="0"/>
              </a:spcAft>
              <a:buSzPts val="1100"/>
              <a:buChar char="-"/>
            </a:pPr>
            <a:r>
              <a:rPr lang="en"/>
              <a:t>Prescribed burns are still used in areas of land management. The right fire at the right place at the right time can reduce </a:t>
            </a:r>
            <a:r>
              <a:rPr lang="en"/>
              <a:t>overcrowding</a:t>
            </a:r>
            <a:r>
              <a:rPr lang="en"/>
              <a:t> of trees which reduces the risk of large, uncontrollable wildfires in the </a:t>
            </a:r>
            <a:r>
              <a:rPr lang="en"/>
              <a:t>future. Prescribed burns can also m</a:t>
            </a:r>
            <a:r>
              <a:rPr lang="en"/>
              <a:t>inimizes the spread of pest insects and disease and recycle nutrients back into the soil.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Have students watch this short video on Native American logging in the Pacific Northwest.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86ccc2ddb0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86ccc2ddb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86ccc2ddb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86ccc2ddb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8" name="Google Shape;48;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 name="Google Shape;4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
            <a:alphaModFix amt="10000"/>
          </a:blip>
          <a:srcRect b="14008" l="1333" r="1333" t="0"/>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anthro.amnh.org/collections?_gl=1*iqk3wg*_ga*MTY0MTg2NzM2NS4xNjY3OTMwNTIw*_ga_HS7PJLLHNH*MTY2NzkzMDUxOS4xLjEuMTY2NzkzMDgzNy4wLjAuMA.." TargetMode="External"/><Relationship Id="rId7" Type="http://schemas.openxmlformats.org/officeDocument/2006/relationships/image" Target="../media/image8.pn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3.jpg"/><Relationship Id="rId6" Type="http://schemas.openxmlformats.org/officeDocument/2006/relationships/image" Target="../media/image10.jpg"/><Relationship Id="rId7"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hyperlink" Target="https://youtu.be/eepu1LPZSlQ"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grandronde.org/services/natural-resources/timber-and-roads/" TargetMode="External"/><Relationship Id="rId4" Type="http://schemas.openxmlformats.org/officeDocument/2006/relationships/hyperlink" Target="https://anthro.amnh.org/collections?_gl=1*iqk3wg*_ga*MTY0MTg2NzM2NS4xNjY3OTMwNTIw*_ga_HS7PJLLHNH*MTY2NzkzMDUxOS4xLjEuMTY2NzkzMDgzNy4wLjAuMA" TargetMode="External"/><Relationship Id="rId5" Type="http://schemas.openxmlformats.org/officeDocument/2006/relationships/hyperlink" Target="https://www.oregonencyclopedia.org/articles/native_american_loggers_in_oregon/#.Y2qYtOzMK3I" TargetMode="External"/><Relationship Id="rId6" Type="http://schemas.openxmlformats.org/officeDocument/2006/relationships/hyperlink" Target="https://www.klcc.org/nature/2019-01-30/native-american-tribes-gaining-recognition-for-timber-and-forestry-practices" TargetMode="External"/><Relationship Id="rId7" Type="http://schemas.openxmlformats.org/officeDocument/2006/relationships/hyperlink" Target="https://maps.grandronde.org/PublicGallery/map.html?webmap=a32a15f070e94f88af962d3a992a3da6" TargetMode="External"/><Relationship Id="rId8" Type="http://schemas.openxmlformats.org/officeDocument/2006/relationships/hyperlink" Target="https://www.grandronde.org/media/1189/frontdeskmap.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3"/>
          <p:cNvSpPr txBox="1"/>
          <p:nvPr>
            <p:ph type="ctrTitle"/>
          </p:nvPr>
        </p:nvSpPr>
        <p:spPr>
          <a:xfrm>
            <a:off x="311700" y="1981500"/>
            <a:ext cx="8520600" cy="118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7500">
                <a:solidFill>
                  <a:srgbClr val="B45F06"/>
                </a:solidFill>
                <a:latin typeface="Amaranth"/>
                <a:ea typeface="Amaranth"/>
                <a:cs typeface="Amaranth"/>
                <a:sym typeface="Amaranth"/>
              </a:rPr>
              <a:t>Harvesting Timber</a:t>
            </a:r>
            <a:endParaRPr sz="7500">
              <a:solidFill>
                <a:srgbClr val="B45F06"/>
              </a:solidFill>
              <a:latin typeface="Amaranth"/>
              <a:ea typeface="Amaranth"/>
              <a:cs typeface="Amaranth"/>
              <a:sym typeface="Amaranth"/>
            </a:endParaRPr>
          </a:p>
        </p:txBody>
      </p:sp>
      <p:pic>
        <p:nvPicPr>
          <p:cNvPr id="56" name="Google Shape;56;p13"/>
          <p:cNvPicPr preferRelativeResize="0"/>
          <p:nvPr/>
        </p:nvPicPr>
        <p:blipFill rotWithShape="1">
          <a:blip r:embed="rId3">
            <a:alphaModFix/>
          </a:blip>
          <a:srcRect b="43698" l="39770" r="14273" t="54115"/>
          <a:stretch/>
        </p:blipFill>
        <p:spPr>
          <a:xfrm>
            <a:off x="70538" y="0"/>
            <a:ext cx="9002926" cy="421999"/>
          </a:xfrm>
          <a:prstGeom prst="rect">
            <a:avLst/>
          </a:prstGeom>
          <a:noFill/>
          <a:ln>
            <a:noFill/>
          </a:ln>
        </p:spPr>
      </p:pic>
      <p:pic>
        <p:nvPicPr>
          <p:cNvPr id="57" name="Google Shape;57;p13"/>
          <p:cNvPicPr preferRelativeResize="0"/>
          <p:nvPr/>
        </p:nvPicPr>
        <p:blipFill rotWithShape="1">
          <a:blip r:embed="rId3">
            <a:alphaModFix/>
          </a:blip>
          <a:srcRect b="43698" l="39770" r="14273" t="54115"/>
          <a:stretch/>
        </p:blipFill>
        <p:spPr>
          <a:xfrm rot="10800000">
            <a:off x="70538" y="4721500"/>
            <a:ext cx="9002926" cy="4219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27475"/>
            <a:ext cx="540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20">
                <a:solidFill>
                  <a:srgbClr val="B45F06"/>
                </a:solidFill>
                <a:latin typeface="Amaranth"/>
                <a:ea typeface="Amaranth"/>
                <a:cs typeface="Amaranth"/>
                <a:sym typeface="Amaranth"/>
              </a:rPr>
              <a:t>Historical Harvesting Methods</a:t>
            </a:r>
            <a:endParaRPr sz="2920">
              <a:solidFill>
                <a:srgbClr val="B45F06"/>
              </a:solidFill>
              <a:latin typeface="Amaranth"/>
              <a:ea typeface="Amaranth"/>
              <a:cs typeface="Amaranth"/>
              <a:sym typeface="Amaranth"/>
            </a:endParaRPr>
          </a:p>
        </p:txBody>
      </p:sp>
      <p:sp>
        <p:nvSpPr>
          <p:cNvPr id="63" name="Google Shape;63;p14"/>
          <p:cNvSpPr txBox="1"/>
          <p:nvPr>
            <p:ph idx="1" type="body"/>
          </p:nvPr>
        </p:nvSpPr>
        <p:spPr>
          <a:xfrm>
            <a:off x="311700" y="1152475"/>
            <a:ext cx="8520600" cy="3701700"/>
          </a:xfrm>
          <a:prstGeom prst="rect">
            <a:avLst/>
          </a:prstGeom>
        </p:spPr>
        <p:txBody>
          <a:bodyPr anchorCtr="0" anchor="t" bIns="91425" lIns="91425" spcFirstLastPara="1" rIns="91425" wrap="square" tIns="91425">
            <a:normAutofit lnSpcReduction="10000"/>
          </a:bodyPr>
          <a:lstStyle/>
          <a:p>
            <a:pPr indent="-355600" lvl="0" marL="457200" rtl="0" algn="l">
              <a:spcBef>
                <a:spcPts val="0"/>
              </a:spcBef>
              <a:spcAft>
                <a:spcPts val="0"/>
              </a:spcAft>
              <a:buSzPts val="2000"/>
              <a:buFont typeface="Courier New"/>
              <a:buChar char="●"/>
            </a:pPr>
            <a:r>
              <a:rPr b="1" lang="en" sz="2000">
                <a:latin typeface="Courier New"/>
                <a:ea typeface="Courier New"/>
                <a:cs typeface="Courier New"/>
                <a:sym typeface="Courier New"/>
              </a:rPr>
              <a:t>Sustainability </a:t>
            </a:r>
            <a:endParaRPr b="1" sz="2000">
              <a:latin typeface="Courier New"/>
              <a:ea typeface="Courier New"/>
              <a:cs typeface="Courier New"/>
              <a:sym typeface="Courier New"/>
            </a:endParaRPr>
          </a:p>
          <a:p>
            <a:pPr indent="0" lvl="0" marL="457200" rtl="0" algn="l">
              <a:spcBef>
                <a:spcPts val="1200"/>
              </a:spcBef>
              <a:spcAft>
                <a:spcPts val="0"/>
              </a:spcAft>
              <a:buNone/>
            </a:pPr>
            <a:r>
              <a:rPr b="1" lang="en" sz="2000">
                <a:latin typeface="Courier New"/>
                <a:ea typeface="Courier New"/>
                <a:cs typeface="Courier New"/>
                <a:sym typeface="Courier New"/>
              </a:rPr>
              <a:t>Management vs. Clearing</a:t>
            </a:r>
            <a:endParaRPr b="1" sz="2000">
              <a:latin typeface="Courier New"/>
              <a:ea typeface="Courier New"/>
              <a:cs typeface="Courier New"/>
              <a:sym typeface="Courier New"/>
            </a:endParaRPr>
          </a:p>
          <a:p>
            <a:pPr indent="-355600" lvl="0" marL="457200" rtl="0" algn="l">
              <a:spcBef>
                <a:spcPts val="1200"/>
              </a:spcBef>
              <a:spcAft>
                <a:spcPts val="0"/>
              </a:spcAft>
              <a:buSzPts val="2000"/>
              <a:buFont typeface="Courier New"/>
              <a:buChar char="●"/>
            </a:pPr>
            <a:r>
              <a:rPr b="1" lang="en" sz="2000">
                <a:latin typeface="Courier New"/>
                <a:ea typeface="Courier New"/>
                <a:cs typeface="Courier New"/>
                <a:sym typeface="Courier New"/>
              </a:rPr>
              <a:t>Tools</a:t>
            </a:r>
            <a:endParaRPr b="1" sz="2000">
              <a:latin typeface="Courier New"/>
              <a:ea typeface="Courier New"/>
              <a:cs typeface="Courier New"/>
              <a:sym typeface="Courier New"/>
            </a:endParaRPr>
          </a:p>
          <a:p>
            <a:pPr indent="-330200" lvl="1" marL="914400" rtl="0" algn="l">
              <a:spcBef>
                <a:spcPts val="0"/>
              </a:spcBef>
              <a:spcAft>
                <a:spcPts val="0"/>
              </a:spcAft>
              <a:buSzPts val="1600"/>
              <a:buFont typeface="Courier New"/>
              <a:buChar char="○"/>
            </a:pPr>
            <a:r>
              <a:rPr b="1" lang="en" sz="1600">
                <a:latin typeface="Courier New"/>
                <a:ea typeface="Courier New"/>
                <a:cs typeface="Courier New"/>
                <a:sym typeface="Courier New"/>
              </a:rPr>
              <a:t>Fire</a:t>
            </a:r>
            <a:endParaRPr b="1" sz="1600">
              <a:latin typeface="Courier New"/>
              <a:ea typeface="Courier New"/>
              <a:cs typeface="Courier New"/>
              <a:sym typeface="Courier New"/>
            </a:endParaRPr>
          </a:p>
          <a:p>
            <a:pPr indent="-355600" lvl="0" marL="457200" rtl="0" algn="l">
              <a:spcBef>
                <a:spcPts val="0"/>
              </a:spcBef>
              <a:spcAft>
                <a:spcPts val="0"/>
              </a:spcAft>
              <a:buSzPts val="2000"/>
              <a:buFont typeface="Courier New"/>
              <a:buChar char="●"/>
            </a:pPr>
            <a:r>
              <a:rPr b="1" lang="en" sz="2000">
                <a:latin typeface="Courier New"/>
                <a:ea typeface="Courier New"/>
                <a:cs typeface="Courier New"/>
                <a:sym typeface="Courier New"/>
              </a:rPr>
              <a:t>Controlled Harvest </a:t>
            </a:r>
            <a:endParaRPr b="1" sz="2000">
              <a:latin typeface="Courier New"/>
              <a:ea typeface="Courier New"/>
              <a:cs typeface="Courier New"/>
              <a:sym typeface="Courier New"/>
            </a:endParaRPr>
          </a:p>
          <a:p>
            <a:pPr indent="-355600" lvl="0" marL="457200" rtl="0" algn="l">
              <a:spcBef>
                <a:spcPts val="0"/>
              </a:spcBef>
              <a:spcAft>
                <a:spcPts val="0"/>
              </a:spcAft>
              <a:buSzPts val="2000"/>
              <a:buFont typeface="Courier New"/>
              <a:buChar char="●"/>
            </a:pPr>
            <a:r>
              <a:rPr b="1" lang="en" sz="2000">
                <a:latin typeface="Courier New"/>
                <a:ea typeface="Courier New"/>
                <a:cs typeface="Courier New"/>
                <a:sym typeface="Courier New"/>
              </a:rPr>
              <a:t>Uses:</a:t>
            </a:r>
            <a:endParaRPr b="1" sz="2000">
              <a:latin typeface="Courier New"/>
              <a:ea typeface="Courier New"/>
              <a:cs typeface="Courier New"/>
              <a:sym typeface="Courier New"/>
            </a:endParaRPr>
          </a:p>
          <a:p>
            <a:pPr indent="-330200" lvl="1" marL="914400" rtl="0" algn="l">
              <a:spcBef>
                <a:spcPts val="0"/>
              </a:spcBef>
              <a:spcAft>
                <a:spcPts val="0"/>
              </a:spcAft>
              <a:buSzPts val="1600"/>
              <a:buFont typeface="Courier New"/>
              <a:buChar char="○"/>
            </a:pPr>
            <a:r>
              <a:rPr b="1" lang="en" sz="1600">
                <a:latin typeface="Courier New"/>
                <a:ea typeface="Courier New"/>
                <a:cs typeface="Courier New"/>
                <a:sym typeface="Courier New"/>
              </a:rPr>
              <a:t>Canoes</a:t>
            </a:r>
            <a:endParaRPr b="1" sz="1600">
              <a:latin typeface="Courier New"/>
              <a:ea typeface="Courier New"/>
              <a:cs typeface="Courier New"/>
              <a:sym typeface="Courier New"/>
            </a:endParaRPr>
          </a:p>
          <a:p>
            <a:pPr indent="-330200" lvl="1" marL="914400" rtl="0" algn="l">
              <a:spcBef>
                <a:spcPts val="0"/>
              </a:spcBef>
              <a:spcAft>
                <a:spcPts val="0"/>
              </a:spcAft>
              <a:buSzPts val="1600"/>
              <a:buFont typeface="Courier New"/>
              <a:buChar char="○"/>
            </a:pPr>
            <a:r>
              <a:rPr b="1" lang="en" sz="1600">
                <a:latin typeface="Courier New"/>
                <a:ea typeface="Courier New"/>
                <a:cs typeface="Courier New"/>
                <a:sym typeface="Courier New"/>
              </a:rPr>
              <a:t>Plankhouses</a:t>
            </a:r>
            <a:endParaRPr b="1" sz="1600">
              <a:latin typeface="Courier New"/>
              <a:ea typeface="Courier New"/>
              <a:cs typeface="Courier New"/>
              <a:sym typeface="Courier New"/>
            </a:endParaRPr>
          </a:p>
          <a:p>
            <a:pPr indent="-330200" lvl="1" marL="914400" rtl="0" algn="l">
              <a:spcBef>
                <a:spcPts val="0"/>
              </a:spcBef>
              <a:spcAft>
                <a:spcPts val="0"/>
              </a:spcAft>
              <a:buSzPts val="1600"/>
              <a:buFont typeface="Courier New"/>
              <a:buChar char="○"/>
            </a:pPr>
            <a:r>
              <a:rPr b="1" lang="en" sz="1600">
                <a:latin typeface="Courier New"/>
                <a:ea typeface="Courier New"/>
                <a:cs typeface="Courier New"/>
                <a:sym typeface="Courier New"/>
              </a:rPr>
              <a:t>Art</a:t>
            </a:r>
            <a:endParaRPr b="1" sz="1600">
              <a:latin typeface="Courier New"/>
              <a:ea typeface="Courier New"/>
              <a:cs typeface="Courier New"/>
              <a:sym typeface="Courier New"/>
            </a:endParaRPr>
          </a:p>
          <a:p>
            <a:pPr indent="-330200" lvl="1" marL="914400" rtl="0" algn="l">
              <a:spcBef>
                <a:spcPts val="0"/>
              </a:spcBef>
              <a:spcAft>
                <a:spcPts val="0"/>
              </a:spcAft>
              <a:buSzPts val="1600"/>
              <a:buFont typeface="Courier New"/>
              <a:buChar char="○"/>
            </a:pPr>
            <a:r>
              <a:rPr b="1" lang="en" sz="1600">
                <a:latin typeface="Courier New"/>
                <a:ea typeface="Courier New"/>
                <a:cs typeface="Courier New"/>
                <a:sym typeface="Courier New"/>
              </a:rPr>
              <a:t>Clothing/Basketry</a:t>
            </a:r>
            <a:endParaRPr b="1" sz="1600">
              <a:latin typeface="Courier New"/>
              <a:ea typeface="Courier New"/>
              <a:cs typeface="Courier New"/>
              <a:sym typeface="Courier New"/>
            </a:endParaRPr>
          </a:p>
          <a:p>
            <a:pPr indent="-330200" lvl="1" marL="914400" rtl="0" algn="l">
              <a:spcBef>
                <a:spcPts val="0"/>
              </a:spcBef>
              <a:spcAft>
                <a:spcPts val="0"/>
              </a:spcAft>
              <a:buSzPts val="1600"/>
              <a:buFont typeface="Courier New"/>
              <a:buChar char="○"/>
            </a:pPr>
            <a:r>
              <a:rPr b="1" lang="en" sz="1600">
                <a:latin typeface="Courier New"/>
                <a:ea typeface="Courier New"/>
                <a:cs typeface="Courier New"/>
                <a:sym typeface="Courier New"/>
              </a:rPr>
              <a:t>Tools</a:t>
            </a:r>
            <a:endParaRPr b="1" sz="1600">
              <a:latin typeface="Courier New"/>
              <a:ea typeface="Courier New"/>
              <a:cs typeface="Courier New"/>
              <a:sym typeface="Courier New"/>
            </a:endParaRPr>
          </a:p>
        </p:txBody>
      </p:sp>
      <p:pic>
        <p:nvPicPr>
          <p:cNvPr id="64" name="Google Shape;64;p14"/>
          <p:cNvPicPr preferRelativeResize="0"/>
          <p:nvPr/>
        </p:nvPicPr>
        <p:blipFill>
          <a:blip r:embed="rId3">
            <a:alphaModFix/>
          </a:blip>
          <a:stretch>
            <a:fillRect/>
          </a:stretch>
        </p:blipFill>
        <p:spPr>
          <a:xfrm>
            <a:off x="5713313" y="0"/>
            <a:ext cx="3430675" cy="5143501"/>
          </a:xfrm>
          <a:prstGeom prst="rect">
            <a:avLst/>
          </a:prstGeom>
          <a:noFill/>
          <a:ln cap="flat" cmpd="sng" w="38100">
            <a:solidFill>
              <a:srgbClr val="B45F06"/>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152400" y="152400"/>
            <a:ext cx="2925076" cy="1950051"/>
          </a:xfrm>
          <a:prstGeom prst="rect">
            <a:avLst/>
          </a:prstGeom>
          <a:noFill/>
          <a:ln>
            <a:noFill/>
          </a:ln>
        </p:spPr>
      </p:pic>
      <p:sp>
        <p:nvSpPr>
          <p:cNvPr id="70" name="Google Shape;70;p15"/>
          <p:cNvSpPr txBox="1"/>
          <p:nvPr/>
        </p:nvSpPr>
        <p:spPr>
          <a:xfrm>
            <a:off x="253525" y="246325"/>
            <a:ext cx="15429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omemade Apple"/>
                <a:ea typeface="Homemade Apple"/>
                <a:cs typeface="Homemade Apple"/>
                <a:sym typeface="Homemade Apple"/>
              </a:rPr>
              <a:t>Digging Stick</a:t>
            </a:r>
            <a:endParaRPr>
              <a:latin typeface="Homemade Apple"/>
              <a:ea typeface="Homemade Apple"/>
              <a:cs typeface="Homemade Apple"/>
              <a:sym typeface="Homemade Apple"/>
            </a:endParaRPr>
          </a:p>
        </p:txBody>
      </p:sp>
      <p:pic>
        <p:nvPicPr>
          <p:cNvPr id="71" name="Google Shape;71;p15"/>
          <p:cNvPicPr preferRelativeResize="0"/>
          <p:nvPr/>
        </p:nvPicPr>
        <p:blipFill>
          <a:blip r:embed="rId4">
            <a:alphaModFix/>
          </a:blip>
          <a:stretch>
            <a:fillRect/>
          </a:stretch>
        </p:blipFill>
        <p:spPr>
          <a:xfrm>
            <a:off x="146663" y="2254525"/>
            <a:ext cx="2936546" cy="1950050"/>
          </a:xfrm>
          <a:prstGeom prst="rect">
            <a:avLst/>
          </a:prstGeom>
          <a:noFill/>
          <a:ln>
            <a:noFill/>
          </a:ln>
        </p:spPr>
      </p:pic>
      <p:sp>
        <p:nvSpPr>
          <p:cNvPr id="72" name="Google Shape;72;p15"/>
          <p:cNvSpPr txBox="1"/>
          <p:nvPr/>
        </p:nvSpPr>
        <p:spPr>
          <a:xfrm>
            <a:off x="253525" y="2336850"/>
            <a:ext cx="15429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omemade Apple"/>
                <a:ea typeface="Homemade Apple"/>
                <a:cs typeface="Homemade Apple"/>
                <a:sym typeface="Homemade Apple"/>
              </a:rPr>
              <a:t>Adze</a:t>
            </a:r>
            <a:endParaRPr>
              <a:latin typeface="Homemade Apple"/>
              <a:ea typeface="Homemade Apple"/>
              <a:cs typeface="Homemade Apple"/>
              <a:sym typeface="Homemade Apple"/>
            </a:endParaRPr>
          </a:p>
        </p:txBody>
      </p:sp>
      <p:pic>
        <p:nvPicPr>
          <p:cNvPr id="73" name="Google Shape;73;p15"/>
          <p:cNvPicPr preferRelativeResize="0"/>
          <p:nvPr/>
        </p:nvPicPr>
        <p:blipFill>
          <a:blip r:embed="rId5">
            <a:alphaModFix/>
          </a:blip>
          <a:stretch>
            <a:fillRect/>
          </a:stretch>
        </p:blipFill>
        <p:spPr>
          <a:xfrm>
            <a:off x="3115152" y="152400"/>
            <a:ext cx="2913693" cy="1950050"/>
          </a:xfrm>
          <a:prstGeom prst="rect">
            <a:avLst/>
          </a:prstGeom>
          <a:noFill/>
          <a:ln>
            <a:noFill/>
          </a:ln>
        </p:spPr>
      </p:pic>
      <p:sp>
        <p:nvSpPr>
          <p:cNvPr id="74" name="Google Shape;74;p15"/>
          <p:cNvSpPr txBox="1"/>
          <p:nvPr/>
        </p:nvSpPr>
        <p:spPr>
          <a:xfrm>
            <a:off x="3800550" y="200775"/>
            <a:ext cx="15429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omemade Apple"/>
                <a:ea typeface="Homemade Apple"/>
                <a:cs typeface="Homemade Apple"/>
                <a:sym typeface="Homemade Apple"/>
              </a:rPr>
              <a:t>Axe</a:t>
            </a:r>
            <a:endParaRPr>
              <a:latin typeface="Homemade Apple"/>
              <a:ea typeface="Homemade Apple"/>
              <a:cs typeface="Homemade Apple"/>
              <a:sym typeface="Homemade Apple"/>
            </a:endParaRPr>
          </a:p>
        </p:txBody>
      </p:sp>
      <p:sp>
        <p:nvSpPr>
          <p:cNvPr id="75" name="Google Shape;75;p15"/>
          <p:cNvSpPr txBox="1"/>
          <p:nvPr/>
        </p:nvSpPr>
        <p:spPr>
          <a:xfrm>
            <a:off x="152400" y="4531725"/>
            <a:ext cx="8696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omemade Apple"/>
                <a:ea typeface="Homemade Apple"/>
                <a:cs typeface="Homemade Apple"/>
                <a:sym typeface="Homemade Apple"/>
              </a:rPr>
              <a:t>Images from </a:t>
            </a:r>
            <a:r>
              <a:rPr lang="en" u="sng">
                <a:solidFill>
                  <a:schemeClr val="hlink"/>
                </a:solidFill>
                <a:latin typeface="Homemade Apple"/>
                <a:ea typeface="Homemade Apple"/>
                <a:cs typeface="Homemade Apple"/>
                <a:sym typeface="Homemade Apple"/>
                <a:hlinkClick r:id="rId6"/>
              </a:rPr>
              <a:t>AMNH Collections: Pacific Northwest Coast</a:t>
            </a:r>
            <a:endParaRPr>
              <a:latin typeface="Homemade Apple"/>
              <a:ea typeface="Homemade Apple"/>
              <a:cs typeface="Homemade Apple"/>
              <a:sym typeface="Homemade Apple"/>
            </a:endParaRPr>
          </a:p>
        </p:txBody>
      </p:sp>
      <p:pic>
        <p:nvPicPr>
          <p:cNvPr id="76" name="Google Shape;76;p15"/>
          <p:cNvPicPr preferRelativeResize="0"/>
          <p:nvPr/>
        </p:nvPicPr>
        <p:blipFill>
          <a:blip r:embed="rId7">
            <a:alphaModFix/>
          </a:blip>
          <a:stretch>
            <a:fillRect/>
          </a:stretch>
        </p:blipFill>
        <p:spPr>
          <a:xfrm>
            <a:off x="3109463" y="2254525"/>
            <a:ext cx="2925086" cy="1950050"/>
          </a:xfrm>
          <a:prstGeom prst="rect">
            <a:avLst/>
          </a:prstGeom>
          <a:noFill/>
          <a:ln>
            <a:noFill/>
          </a:ln>
        </p:spPr>
      </p:pic>
      <p:sp>
        <p:nvSpPr>
          <p:cNvPr id="77" name="Google Shape;77;p15"/>
          <p:cNvSpPr txBox="1"/>
          <p:nvPr/>
        </p:nvSpPr>
        <p:spPr>
          <a:xfrm>
            <a:off x="3926688" y="2366238"/>
            <a:ext cx="15429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omemade Apple"/>
                <a:ea typeface="Homemade Apple"/>
                <a:cs typeface="Homemade Apple"/>
                <a:sym typeface="Homemade Apple"/>
              </a:rPr>
              <a:t>Axe</a:t>
            </a:r>
            <a:endParaRPr>
              <a:latin typeface="Homemade Apple"/>
              <a:ea typeface="Homemade Apple"/>
              <a:cs typeface="Homemade Apple"/>
              <a:sym typeface="Homemade Apple"/>
            </a:endParaRPr>
          </a:p>
        </p:txBody>
      </p:sp>
      <p:pic>
        <p:nvPicPr>
          <p:cNvPr id="78" name="Google Shape;78;p15"/>
          <p:cNvPicPr preferRelativeResize="0"/>
          <p:nvPr/>
        </p:nvPicPr>
        <p:blipFill>
          <a:blip r:embed="rId8">
            <a:alphaModFix/>
          </a:blip>
          <a:stretch>
            <a:fillRect/>
          </a:stretch>
        </p:blipFill>
        <p:spPr>
          <a:xfrm>
            <a:off x="6066525" y="156175"/>
            <a:ext cx="2913700" cy="1942476"/>
          </a:xfrm>
          <a:prstGeom prst="rect">
            <a:avLst/>
          </a:prstGeom>
          <a:noFill/>
          <a:ln>
            <a:noFill/>
          </a:ln>
        </p:spPr>
      </p:pic>
      <p:sp>
        <p:nvSpPr>
          <p:cNvPr id="79" name="Google Shape;79;p15"/>
          <p:cNvSpPr txBox="1"/>
          <p:nvPr/>
        </p:nvSpPr>
        <p:spPr>
          <a:xfrm>
            <a:off x="7305600" y="246325"/>
            <a:ext cx="15429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omemade Apple"/>
                <a:ea typeface="Homemade Apple"/>
                <a:cs typeface="Homemade Apple"/>
                <a:sym typeface="Homemade Apple"/>
              </a:rPr>
              <a:t>Bone Knife</a:t>
            </a:r>
            <a:endParaRPr>
              <a:latin typeface="Homemade Apple"/>
              <a:ea typeface="Homemade Apple"/>
              <a:cs typeface="Homemade Apple"/>
              <a:sym typeface="Homemade Apple"/>
            </a:endParaRPr>
          </a:p>
        </p:txBody>
      </p:sp>
      <p:pic>
        <p:nvPicPr>
          <p:cNvPr id="80" name="Google Shape;80;p15"/>
          <p:cNvPicPr preferRelativeResize="0"/>
          <p:nvPr/>
        </p:nvPicPr>
        <p:blipFill>
          <a:blip r:embed="rId9">
            <a:alphaModFix/>
          </a:blip>
          <a:stretch>
            <a:fillRect/>
          </a:stretch>
        </p:blipFill>
        <p:spPr>
          <a:xfrm>
            <a:off x="6066525" y="2258312"/>
            <a:ext cx="2913700" cy="1942476"/>
          </a:xfrm>
          <a:prstGeom prst="rect">
            <a:avLst/>
          </a:prstGeom>
          <a:noFill/>
          <a:ln>
            <a:noFill/>
          </a:ln>
        </p:spPr>
      </p:pic>
      <p:sp>
        <p:nvSpPr>
          <p:cNvPr id="81" name="Google Shape;81;p15"/>
          <p:cNvSpPr txBox="1"/>
          <p:nvPr/>
        </p:nvSpPr>
        <p:spPr>
          <a:xfrm>
            <a:off x="7305600" y="2389025"/>
            <a:ext cx="15429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omemade Apple"/>
                <a:ea typeface="Homemade Apple"/>
                <a:cs typeface="Homemade Apple"/>
                <a:sym typeface="Homemade Apple"/>
              </a:rPr>
              <a:t>Bark Cutter</a:t>
            </a:r>
            <a:endParaRPr>
              <a:latin typeface="Homemade Apple"/>
              <a:ea typeface="Homemade Apple"/>
              <a:cs typeface="Homemade Apple"/>
              <a:sym typeface="Homemade Appl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6"/>
          <p:cNvPicPr preferRelativeResize="0"/>
          <p:nvPr/>
        </p:nvPicPr>
        <p:blipFill>
          <a:blip r:embed="rId3">
            <a:alphaModFix/>
          </a:blip>
          <a:stretch>
            <a:fillRect/>
          </a:stretch>
        </p:blipFill>
        <p:spPr>
          <a:xfrm>
            <a:off x="3348038" y="161175"/>
            <a:ext cx="2447925" cy="2019300"/>
          </a:xfrm>
          <a:prstGeom prst="rect">
            <a:avLst/>
          </a:prstGeom>
          <a:noFill/>
          <a:ln cap="flat" cmpd="sng" w="50800">
            <a:solidFill>
              <a:srgbClr val="B45F06"/>
            </a:solidFill>
            <a:prstDash val="solid"/>
            <a:miter lim="8000"/>
            <a:headEnd len="sm" w="sm" type="none"/>
            <a:tailEnd len="sm" w="sm" type="none"/>
          </a:ln>
        </p:spPr>
      </p:pic>
      <p:sp>
        <p:nvSpPr>
          <p:cNvPr id="87" name="Google Shape;87;p16"/>
          <p:cNvSpPr txBox="1"/>
          <p:nvPr/>
        </p:nvSpPr>
        <p:spPr>
          <a:xfrm>
            <a:off x="3348050" y="1811175"/>
            <a:ext cx="1154700" cy="36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Homemade Apple"/>
                <a:ea typeface="Homemade Apple"/>
                <a:cs typeface="Homemade Apple"/>
                <a:sym typeface="Homemade Apple"/>
              </a:rPr>
              <a:t>Plankhouse</a:t>
            </a:r>
            <a:endParaRPr sz="1200">
              <a:latin typeface="Homemade Apple"/>
              <a:ea typeface="Homemade Apple"/>
              <a:cs typeface="Homemade Apple"/>
              <a:sym typeface="Homemade Apple"/>
            </a:endParaRPr>
          </a:p>
        </p:txBody>
      </p:sp>
      <p:pic>
        <p:nvPicPr>
          <p:cNvPr id="88" name="Google Shape;88;p16"/>
          <p:cNvPicPr preferRelativeResize="0"/>
          <p:nvPr/>
        </p:nvPicPr>
        <p:blipFill>
          <a:blip r:embed="rId4">
            <a:alphaModFix/>
          </a:blip>
          <a:stretch>
            <a:fillRect/>
          </a:stretch>
        </p:blipFill>
        <p:spPr>
          <a:xfrm>
            <a:off x="263400" y="293226"/>
            <a:ext cx="2817550" cy="1755200"/>
          </a:xfrm>
          <a:prstGeom prst="rect">
            <a:avLst/>
          </a:prstGeom>
          <a:noFill/>
          <a:ln cap="flat" cmpd="sng" w="38100">
            <a:solidFill>
              <a:srgbClr val="B45F06"/>
            </a:solidFill>
            <a:prstDash val="solid"/>
            <a:round/>
            <a:headEnd len="sm" w="sm" type="none"/>
            <a:tailEnd len="sm" w="sm" type="none"/>
          </a:ln>
        </p:spPr>
      </p:pic>
      <p:sp>
        <p:nvSpPr>
          <p:cNvPr id="89" name="Google Shape;89;p16"/>
          <p:cNvSpPr txBox="1"/>
          <p:nvPr/>
        </p:nvSpPr>
        <p:spPr>
          <a:xfrm>
            <a:off x="263400" y="293225"/>
            <a:ext cx="1154700" cy="36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Homemade Apple"/>
                <a:ea typeface="Homemade Apple"/>
                <a:cs typeface="Homemade Apple"/>
                <a:sym typeface="Homemade Apple"/>
              </a:rPr>
              <a:t>Canoe</a:t>
            </a:r>
            <a:endParaRPr sz="1200">
              <a:latin typeface="Homemade Apple"/>
              <a:ea typeface="Homemade Apple"/>
              <a:cs typeface="Homemade Apple"/>
              <a:sym typeface="Homemade Apple"/>
            </a:endParaRPr>
          </a:p>
        </p:txBody>
      </p:sp>
      <p:pic>
        <p:nvPicPr>
          <p:cNvPr id="90" name="Google Shape;90;p16"/>
          <p:cNvPicPr preferRelativeResize="0"/>
          <p:nvPr/>
        </p:nvPicPr>
        <p:blipFill>
          <a:blip r:embed="rId5">
            <a:alphaModFix/>
          </a:blip>
          <a:stretch>
            <a:fillRect/>
          </a:stretch>
        </p:blipFill>
        <p:spPr>
          <a:xfrm>
            <a:off x="336801" y="2325975"/>
            <a:ext cx="3447849" cy="2298001"/>
          </a:xfrm>
          <a:prstGeom prst="rect">
            <a:avLst/>
          </a:prstGeom>
          <a:noFill/>
          <a:ln cap="flat" cmpd="sng" w="38100">
            <a:solidFill>
              <a:srgbClr val="B45F06"/>
            </a:solidFill>
            <a:prstDash val="solid"/>
            <a:round/>
            <a:headEnd len="sm" w="sm" type="none"/>
            <a:tailEnd len="sm" w="sm" type="none"/>
          </a:ln>
        </p:spPr>
      </p:pic>
      <p:sp>
        <p:nvSpPr>
          <p:cNvPr id="91" name="Google Shape;91;p16"/>
          <p:cNvSpPr txBox="1"/>
          <p:nvPr/>
        </p:nvSpPr>
        <p:spPr>
          <a:xfrm>
            <a:off x="336800" y="2325975"/>
            <a:ext cx="756900" cy="554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Homemade Apple"/>
                <a:ea typeface="Homemade Apple"/>
                <a:cs typeface="Homemade Apple"/>
                <a:sym typeface="Homemade Apple"/>
              </a:rPr>
              <a:t>Cedar</a:t>
            </a:r>
            <a:endParaRPr sz="1200">
              <a:latin typeface="Homemade Apple"/>
              <a:ea typeface="Homemade Apple"/>
              <a:cs typeface="Homemade Apple"/>
              <a:sym typeface="Homemade Apple"/>
            </a:endParaRPr>
          </a:p>
          <a:p>
            <a:pPr indent="0" lvl="0" marL="0" rtl="0" algn="l">
              <a:spcBef>
                <a:spcPts val="0"/>
              </a:spcBef>
              <a:spcAft>
                <a:spcPts val="0"/>
              </a:spcAft>
              <a:buNone/>
            </a:pPr>
            <a:r>
              <a:rPr lang="en" sz="1200">
                <a:latin typeface="Homemade Apple"/>
                <a:ea typeface="Homemade Apple"/>
                <a:cs typeface="Homemade Apple"/>
                <a:sym typeface="Homemade Apple"/>
              </a:rPr>
              <a:t>Skirt</a:t>
            </a:r>
            <a:endParaRPr sz="1200">
              <a:latin typeface="Homemade Apple"/>
              <a:ea typeface="Homemade Apple"/>
              <a:cs typeface="Homemade Apple"/>
              <a:sym typeface="Homemade Apple"/>
            </a:endParaRPr>
          </a:p>
        </p:txBody>
      </p:sp>
      <p:pic>
        <p:nvPicPr>
          <p:cNvPr id="92" name="Google Shape;92;p16"/>
          <p:cNvPicPr preferRelativeResize="0"/>
          <p:nvPr/>
        </p:nvPicPr>
        <p:blipFill>
          <a:blip r:embed="rId6">
            <a:alphaModFix/>
          </a:blip>
          <a:stretch>
            <a:fillRect/>
          </a:stretch>
        </p:blipFill>
        <p:spPr>
          <a:xfrm>
            <a:off x="6063075" y="161175"/>
            <a:ext cx="2268012" cy="3402849"/>
          </a:xfrm>
          <a:prstGeom prst="rect">
            <a:avLst/>
          </a:prstGeom>
          <a:noFill/>
          <a:ln cap="flat" cmpd="sng" w="38100">
            <a:solidFill>
              <a:srgbClr val="B45F06"/>
            </a:solidFill>
            <a:prstDash val="solid"/>
            <a:round/>
            <a:headEnd len="sm" w="sm" type="none"/>
            <a:tailEnd len="sm" w="sm" type="none"/>
          </a:ln>
        </p:spPr>
      </p:pic>
      <p:sp>
        <p:nvSpPr>
          <p:cNvPr id="93" name="Google Shape;93;p16"/>
          <p:cNvSpPr txBox="1"/>
          <p:nvPr/>
        </p:nvSpPr>
        <p:spPr>
          <a:xfrm>
            <a:off x="7574175" y="3009925"/>
            <a:ext cx="756900" cy="554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Homemade Apple"/>
                <a:ea typeface="Homemade Apple"/>
                <a:cs typeface="Homemade Apple"/>
                <a:sym typeface="Homemade Apple"/>
              </a:rPr>
              <a:t>Cedar</a:t>
            </a:r>
            <a:endParaRPr sz="1200">
              <a:latin typeface="Homemade Apple"/>
              <a:ea typeface="Homemade Apple"/>
              <a:cs typeface="Homemade Apple"/>
              <a:sym typeface="Homemade Apple"/>
            </a:endParaRPr>
          </a:p>
          <a:p>
            <a:pPr indent="0" lvl="0" marL="0" rtl="0" algn="l">
              <a:spcBef>
                <a:spcPts val="0"/>
              </a:spcBef>
              <a:spcAft>
                <a:spcPts val="0"/>
              </a:spcAft>
              <a:buNone/>
            </a:pPr>
            <a:r>
              <a:rPr lang="en" sz="1200">
                <a:latin typeface="Homemade Apple"/>
                <a:ea typeface="Homemade Apple"/>
                <a:cs typeface="Homemade Apple"/>
                <a:sym typeface="Homemade Apple"/>
              </a:rPr>
              <a:t>Shawl</a:t>
            </a:r>
            <a:endParaRPr sz="1200">
              <a:latin typeface="Homemade Apple"/>
              <a:ea typeface="Homemade Apple"/>
              <a:cs typeface="Homemade Apple"/>
              <a:sym typeface="Homemade Apple"/>
            </a:endParaRPr>
          </a:p>
        </p:txBody>
      </p:sp>
      <p:sp>
        <p:nvSpPr>
          <p:cNvPr id="94" name="Google Shape;94;p16"/>
          <p:cNvSpPr txBox="1"/>
          <p:nvPr/>
        </p:nvSpPr>
        <p:spPr>
          <a:xfrm>
            <a:off x="6063075" y="161175"/>
            <a:ext cx="756900" cy="554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Homemade Apple"/>
                <a:ea typeface="Homemade Apple"/>
                <a:cs typeface="Homemade Apple"/>
                <a:sym typeface="Homemade Apple"/>
              </a:rPr>
              <a:t>Cedar</a:t>
            </a:r>
            <a:endParaRPr sz="1200">
              <a:latin typeface="Homemade Apple"/>
              <a:ea typeface="Homemade Apple"/>
              <a:cs typeface="Homemade Apple"/>
              <a:sym typeface="Homemade Apple"/>
            </a:endParaRPr>
          </a:p>
          <a:p>
            <a:pPr indent="0" lvl="0" marL="0" rtl="0" algn="l">
              <a:spcBef>
                <a:spcPts val="0"/>
              </a:spcBef>
              <a:spcAft>
                <a:spcPts val="0"/>
              </a:spcAft>
              <a:buNone/>
            </a:pPr>
            <a:r>
              <a:rPr lang="en" sz="1200">
                <a:latin typeface="Homemade Apple"/>
                <a:ea typeface="Homemade Apple"/>
                <a:cs typeface="Homemade Apple"/>
                <a:sym typeface="Homemade Apple"/>
              </a:rPr>
              <a:t>Hat</a:t>
            </a:r>
            <a:endParaRPr sz="1200">
              <a:latin typeface="Homemade Apple"/>
              <a:ea typeface="Homemade Apple"/>
              <a:cs typeface="Homemade Apple"/>
              <a:sym typeface="Homemade Apple"/>
            </a:endParaRPr>
          </a:p>
        </p:txBody>
      </p:sp>
      <p:pic>
        <p:nvPicPr>
          <p:cNvPr id="95" name="Google Shape;95;p16"/>
          <p:cNvPicPr preferRelativeResize="0"/>
          <p:nvPr/>
        </p:nvPicPr>
        <p:blipFill>
          <a:blip r:embed="rId7">
            <a:alphaModFix/>
          </a:blip>
          <a:stretch>
            <a:fillRect/>
          </a:stretch>
        </p:blipFill>
        <p:spPr>
          <a:xfrm>
            <a:off x="3998500" y="2528950"/>
            <a:ext cx="1850724" cy="2313405"/>
          </a:xfrm>
          <a:prstGeom prst="rect">
            <a:avLst/>
          </a:prstGeom>
          <a:noFill/>
          <a:ln cap="flat" cmpd="sng" w="38100">
            <a:solidFill>
              <a:srgbClr val="B45F06"/>
            </a:solidFill>
            <a:prstDash val="solid"/>
            <a:round/>
            <a:headEnd len="sm" w="sm" type="none"/>
            <a:tailEnd len="sm" w="sm" type="none"/>
          </a:ln>
        </p:spPr>
      </p:pic>
      <p:sp>
        <p:nvSpPr>
          <p:cNvPr id="96" name="Google Shape;96;p16"/>
          <p:cNvSpPr txBox="1"/>
          <p:nvPr/>
        </p:nvSpPr>
        <p:spPr>
          <a:xfrm>
            <a:off x="4202063" y="2528950"/>
            <a:ext cx="1443600" cy="36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Homemade Apple"/>
                <a:ea typeface="Homemade Apple"/>
                <a:cs typeface="Homemade Apple"/>
                <a:sym typeface="Homemade Apple"/>
              </a:rPr>
              <a:t>Cedar Basket</a:t>
            </a:r>
            <a:endParaRPr sz="1200">
              <a:latin typeface="Homemade Apple"/>
              <a:ea typeface="Homemade Apple"/>
              <a:cs typeface="Homemade Apple"/>
              <a:sym typeface="Homemade Apple"/>
            </a:endParaRPr>
          </a:p>
        </p:txBody>
      </p:sp>
      <p:sp>
        <p:nvSpPr>
          <p:cNvPr id="97" name="Google Shape;97;p16"/>
          <p:cNvSpPr txBox="1"/>
          <p:nvPr/>
        </p:nvSpPr>
        <p:spPr>
          <a:xfrm>
            <a:off x="6135450" y="3734150"/>
            <a:ext cx="2607000" cy="1108200"/>
          </a:xfrm>
          <a:prstGeom prst="rect">
            <a:avLst/>
          </a:prstGeom>
          <a:solidFill>
            <a:schemeClr val="lt1"/>
          </a:solidFill>
          <a:ln cap="flat" cmpd="sng" w="28575">
            <a:solidFill>
              <a:srgbClr val="B45F06"/>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Homemade Apple"/>
                <a:ea typeface="Homemade Apple"/>
                <a:cs typeface="Homemade Apple"/>
                <a:sym typeface="Homemade Apple"/>
              </a:rPr>
              <a:t>Uses </a:t>
            </a:r>
            <a:endParaRPr sz="2000">
              <a:latin typeface="Homemade Apple"/>
              <a:ea typeface="Homemade Apple"/>
              <a:cs typeface="Homemade Apple"/>
              <a:sym typeface="Homemade Apple"/>
            </a:endParaRPr>
          </a:p>
          <a:p>
            <a:pPr indent="0" lvl="0" marL="0" rtl="0" algn="ctr">
              <a:spcBef>
                <a:spcPts val="0"/>
              </a:spcBef>
              <a:spcAft>
                <a:spcPts val="0"/>
              </a:spcAft>
              <a:buNone/>
            </a:pPr>
            <a:r>
              <a:rPr lang="en" sz="2000">
                <a:latin typeface="Homemade Apple"/>
                <a:ea typeface="Homemade Apple"/>
                <a:cs typeface="Homemade Apple"/>
                <a:sym typeface="Homemade Apple"/>
              </a:rPr>
              <a:t>of </a:t>
            </a:r>
            <a:endParaRPr sz="2000">
              <a:latin typeface="Homemade Apple"/>
              <a:ea typeface="Homemade Apple"/>
              <a:cs typeface="Homemade Apple"/>
              <a:sym typeface="Homemade Apple"/>
            </a:endParaRPr>
          </a:p>
          <a:p>
            <a:pPr indent="0" lvl="0" marL="0" rtl="0" algn="ctr">
              <a:spcBef>
                <a:spcPts val="0"/>
              </a:spcBef>
              <a:spcAft>
                <a:spcPts val="0"/>
              </a:spcAft>
              <a:buNone/>
            </a:pPr>
            <a:r>
              <a:rPr lang="en" sz="2000">
                <a:latin typeface="Homemade Apple"/>
                <a:ea typeface="Homemade Apple"/>
                <a:cs typeface="Homemade Apple"/>
                <a:sym typeface="Homemade Apple"/>
              </a:rPr>
              <a:t>Harvest</a:t>
            </a:r>
            <a:endParaRPr sz="2000">
              <a:latin typeface="Homemade Apple"/>
              <a:ea typeface="Homemade Apple"/>
              <a:cs typeface="Homemade Apple"/>
              <a:sym typeface="Homemade Appl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7"/>
          <p:cNvSpPr txBox="1"/>
          <p:nvPr>
            <p:ph type="title"/>
          </p:nvPr>
        </p:nvSpPr>
        <p:spPr>
          <a:xfrm>
            <a:off x="311700" y="445025"/>
            <a:ext cx="5156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3904"/>
              <a:buFont typeface="Arial"/>
              <a:buNone/>
            </a:pPr>
            <a:r>
              <a:rPr lang="en" sz="2920">
                <a:solidFill>
                  <a:srgbClr val="B45F06"/>
                </a:solidFill>
                <a:latin typeface="Amaranth"/>
                <a:ea typeface="Amaranth"/>
                <a:cs typeface="Amaranth"/>
                <a:sym typeface="Amaranth"/>
              </a:rPr>
              <a:t>Modern</a:t>
            </a:r>
            <a:r>
              <a:rPr lang="en" sz="2920">
                <a:solidFill>
                  <a:srgbClr val="B45F06"/>
                </a:solidFill>
                <a:latin typeface="Amaranth"/>
                <a:ea typeface="Amaranth"/>
                <a:cs typeface="Amaranth"/>
                <a:sym typeface="Amaranth"/>
              </a:rPr>
              <a:t> Harvesting Methods</a:t>
            </a:r>
            <a:endParaRPr/>
          </a:p>
        </p:txBody>
      </p:sp>
      <p:sp>
        <p:nvSpPr>
          <p:cNvPr id="103" name="Google Shape;103;p17"/>
          <p:cNvSpPr txBox="1"/>
          <p:nvPr>
            <p:ph idx="1" type="body"/>
          </p:nvPr>
        </p:nvSpPr>
        <p:spPr>
          <a:xfrm>
            <a:off x="311700" y="1152475"/>
            <a:ext cx="4709100" cy="34164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Font typeface="Courier New"/>
              <a:buChar char="●"/>
            </a:pPr>
            <a:r>
              <a:rPr b="1" lang="en" sz="1200">
                <a:latin typeface="Courier New"/>
                <a:ea typeface="Courier New"/>
                <a:cs typeface="Courier New"/>
                <a:sym typeface="Courier New"/>
              </a:rPr>
              <a:t>Logging</a:t>
            </a:r>
            <a:endParaRPr b="1" sz="1200">
              <a:latin typeface="Courier New"/>
              <a:ea typeface="Courier New"/>
              <a:cs typeface="Courier New"/>
              <a:sym typeface="Courier New"/>
            </a:endParaRPr>
          </a:p>
          <a:p>
            <a:pPr indent="-304800" lvl="0" marL="457200" rtl="0" algn="l">
              <a:spcBef>
                <a:spcPts val="0"/>
              </a:spcBef>
              <a:spcAft>
                <a:spcPts val="0"/>
              </a:spcAft>
              <a:buSzPts val="1200"/>
              <a:buFont typeface="Courier New"/>
              <a:buChar char="●"/>
            </a:pPr>
            <a:r>
              <a:rPr b="1" lang="en" sz="1200">
                <a:latin typeface="Courier New"/>
                <a:ea typeface="Courier New"/>
                <a:cs typeface="Courier New"/>
                <a:sym typeface="Courier New"/>
              </a:rPr>
              <a:t>Continued emphasis on sustainability</a:t>
            </a:r>
            <a:endParaRPr b="1" sz="1200">
              <a:latin typeface="Courier New"/>
              <a:ea typeface="Courier New"/>
              <a:cs typeface="Courier New"/>
              <a:sym typeface="Courier New"/>
            </a:endParaRPr>
          </a:p>
          <a:p>
            <a:pPr indent="-304800" lvl="0" marL="457200" rtl="0" algn="l">
              <a:spcBef>
                <a:spcPts val="0"/>
              </a:spcBef>
              <a:spcAft>
                <a:spcPts val="0"/>
              </a:spcAft>
              <a:buSzPts val="1200"/>
              <a:buFont typeface="Courier New"/>
              <a:buChar char="●"/>
            </a:pPr>
            <a:r>
              <a:rPr b="1" lang="en" sz="1200">
                <a:latin typeface="Courier New"/>
                <a:ea typeface="Courier New"/>
                <a:cs typeface="Courier New"/>
                <a:sym typeface="Courier New"/>
              </a:rPr>
              <a:t>Greater diversity in trees and plants</a:t>
            </a:r>
            <a:endParaRPr b="1" sz="1200">
              <a:latin typeface="Courier New"/>
              <a:ea typeface="Courier New"/>
              <a:cs typeface="Courier New"/>
              <a:sym typeface="Courier New"/>
            </a:endParaRPr>
          </a:p>
          <a:p>
            <a:pPr indent="-304800" lvl="0" marL="457200" rtl="0" algn="l">
              <a:spcBef>
                <a:spcPts val="0"/>
              </a:spcBef>
              <a:spcAft>
                <a:spcPts val="0"/>
              </a:spcAft>
              <a:buSzPts val="1200"/>
              <a:buFont typeface="Courier New"/>
              <a:buChar char="●"/>
            </a:pPr>
            <a:r>
              <a:rPr b="1" lang="en" sz="1200">
                <a:latin typeface="Courier New"/>
                <a:ea typeface="Courier New"/>
                <a:cs typeface="Courier New"/>
                <a:sym typeface="Courier New"/>
              </a:rPr>
              <a:t>Balance between harvesting for income, </a:t>
            </a:r>
            <a:r>
              <a:rPr b="1" lang="en" sz="1200">
                <a:latin typeface="Courier New"/>
                <a:ea typeface="Courier New"/>
                <a:cs typeface="Courier New"/>
                <a:sym typeface="Courier New"/>
              </a:rPr>
              <a:t>harvesting</a:t>
            </a:r>
            <a:r>
              <a:rPr b="1" lang="en" sz="1200">
                <a:latin typeface="Courier New"/>
                <a:ea typeface="Courier New"/>
                <a:cs typeface="Courier New"/>
                <a:sym typeface="Courier New"/>
              </a:rPr>
              <a:t> for culture, restoring diversity and </a:t>
            </a:r>
            <a:r>
              <a:rPr b="1" lang="en" sz="1200">
                <a:latin typeface="Courier New"/>
                <a:ea typeface="Courier New"/>
                <a:cs typeface="Courier New"/>
                <a:sym typeface="Courier New"/>
              </a:rPr>
              <a:t>long</a:t>
            </a:r>
            <a:r>
              <a:rPr b="1" lang="en" sz="1200">
                <a:latin typeface="Courier New"/>
                <a:ea typeface="Courier New"/>
                <a:cs typeface="Courier New"/>
                <a:sym typeface="Courier New"/>
              </a:rPr>
              <a:t>-term land viability. </a:t>
            </a:r>
            <a:endParaRPr b="1" sz="1200">
              <a:latin typeface="Courier New"/>
              <a:ea typeface="Courier New"/>
              <a:cs typeface="Courier New"/>
              <a:sym typeface="Courier New"/>
            </a:endParaRPr>
          </a:p>
          <a:p>
            <a:pPr indent="-304800" lvl="0" marL="457200" rtl="0" algn="l">
              <a:spcBef>
                <a:spcPts val="0"/>
              </a:spcBef>
              <a:spcAft>
                <a:spcPts val="0"/>
              </a:spcAft>
              <a:buSzPts val="1200"/>
              <a:buFont typeface="Courier New"/>
              <a:buChar char="●"/>
            </a:pPr>
            <a:r>
              <a:rPr b="1" lang="en" sz="1200">
                <a:latin typeface="Courier New"/>
                <a:ea typeface="Courier New"/>
                <a:cs typeface="Courier New"/>
                <a:sym typeface="Courier New"/>
              </a:rPr>
              <a:t>Examples of Practices:</a:t>
            </a:r>
            <a:endParaRPr b="1" sz="1200">
              <a:latin typeface="Courier New"/>
              <a:ea typeface="Courier New"/>
              <a:cs typeface="Courier New"/>
              <a:sym typeface="Courier New"/>
            </a:endParaRPr>
          </a:p>
          <a:p>
            <a:pPr indent="-304800" lvl="1" marL="914400" rtl="0" algn="l">
              <a:spcBef>
                <a:spcPts val="0"/>
              </a:spcBef>
              <a:spcAft>
                <a:spcPts val="0"/>
              </a:spcAft>
              <a:buSzPts val="1200"/>
              <a:buFont typeface="Courier New"/>
              <a:buChar char="○"/>
            </a:pPr>
            <a:r>
              <a:rPr b="1" lang="en" sz="1200">
                <a:latin typeface="Courier New"/>
                <a:ea typeface="Courier New"/>
                <a:cs typeface="Courier New"/>
                <a:sym typeface="Courier New"/>
              </a:rPr>
              <a:t>Trees are thinned to accommodate foraging areas for elk and deer.  </a:t>
            </a:r>
            <a:endParaRPr b="1" sz="1200">
              <a:latin typeface="Courier New"/>
              <a:ea typeface="Courier New"/>
              <a:cs typeface="Courier New"/>
              <a:sym typeface="Courier New"/>
            </a:endParaRPr>
          </a:p>
          <a:p>
            <a:pPr indent="-304800" lvl="1" marL="914400" rtl="0" algn="l">
              <a:spcBef>
                <a:spcPts val="0"/>
              </a:spcBef>
              <a:spcAft>
                <a:spcPts val="0"/>
              </a:spcAft>
              <a:buSzPts val="1200"/>
              <a:buFont typeface="Courier New"/>
              <a:buChar char="○"/>
            </a:pPr>
            <a:r>
              <a:rPr b="1" lang="en" sz="1200">
                <a:latin typeface="Courier New"/>
                <a:ea typeface="Courier New"/>
                <a:cs typeface="Courier New"/>
                <a:sym typeface="Courier New"/>
              </a:rPr>
              <a:t>Brush is cut by hand instead of using aerial herbicides</a:t>
            </a:r>
            <a:endParaRPr b="1" sz="1200">
              <a:latin typeface="Courier New"/>
              <a:ea typeface="Courier New"/>
              <a:cs typeface="Courier New"/>
              <a:sym typeface="Courier New"/>
            </a:endParaRPr>
          </a:p>
          <a:p>
            <a:pPr indent="-304800" lvl="1" marL="914400" rtl="0" algn="l">
              <a:spcBef>
                <a:spcPts val="0"/>
              </a:spcBef>
              <a:spcAft>
                <a:spcPts val="0"/>
              </a:spcAft>
              <a:buSzPts val="1200"/>
              <a:buFont typeface="Courier New"/>
              <a:buChar char="○"/>
            </a:pPr>
            <a:r>
              <a:rPr b="1" lang="en" sz="1200">
                <a:latin typeface="Courier New"/>
                <a:ea typeface="Courier New"/>
                <a:cs typeface="Courier New"/>
                <a:sym typeface="Courier New"/>
              </a:rPr>
              <a:t>Prescribed burns control slash and enable certain growth that benefit the ecosystem.</a:t>
            </a:r>
            <a:endParaRPr b="1" sz="1200">
              <a:latin typeface="Courier New"/>
              <a:ea typeface="Courier New"/>
              <a:cs typeface="Courier New"/>
              <a:sym typeface="Courier New"/>
            </a:endParaRPr>
          </a:p>
        </p:txBody>
      </p:sp>
      <p:pic>
        <p:nvPicPr>
          <p:cNvPr id="104" name="Google Shape;104;p17"/>
          <p:cNvPicPr preferRelativeResize="0"/>
          <p:nvPr/>
        </p:nvPicPr>
        <p:blipFill>
          <a:blip r:embed="rId3">
            <a:alphaModFix/>
          </a:blip>
          <a:stretch>
            <a:fillRect/>
          </a:stretch>
        </p:blipFill>
        <p:spPr>
          <a:xfrm>
            <a:off x="5286375" y="0"/>
            <a:ext cx="3857626" cy="5143501"/>
          </a:xfrm>
          <a:prstGeom prst="rect">
            <a:avLst/>
          </a:prstGeom>
          <a:noFill/>
          <a:ln cap="flat" cmpd="sng" w="38100">
            <a:solidFill>
              <a:srgbClr val="B45F06"/>
            </a:solidFill>
            <a:prstDash val="solid"/>
            <a:round/>
            <a:headEnd len="sm" w="sm" type="none"/>
            <a:tailEnd len="sm" w="sm" type="none"/>
          </a:ln>
        </p:spPr>
      </p:pic>
      <p:sp>
        <p:nvSpPr>
          <p:cNvPr id="105" name="Google Shape;105;p17"/>
          <p:cNvSpPr txBox="1"/>
          <p:nvPr/>
        </p:nvSpPr>
        <p:spPr>
          <a:xfrm>
            <a:off x="5286338" y="4743300"/>
            <a:ext cx="38577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Michael Wilson, former Director of Natural Resources for the Confederated Tribes of the Grand Ronde, on part of the tribe's acreage.</a:t>
            </a:r>
            <a:endParaRPr sz="700"/>
          </a:p>
        </p:txBody>
      </p:sp>
      <p:sp>
        <p:nvSpPr>
          <p:cNvPr id="106" name="Google Shape;106;p17"/>
          <p:cNvSpPr txBox="1"/>
          <p:nvPr/>
        </p:nvSpPr>
        <p:spPr>
          <a:xfrm>
            <a:off x="166800" y="4703625"/>
            <a:ext cx="485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u="sng">
                <a:solidFill>
                  <a:schemeClr val="hlink"/>
                </a:solidFill>
                <a:latin typeface="Courier New"/>
                <a:ea typeface="Courier New"/>
                <a:cs typeface="Courier New"/>
                <a:sym typeface="Courier New"/>
                <a:hlinkClick r:id="rId4"/>
              </a:rPr>
              <a:t>Watch: Green Feathers | A Story of Native American Logging</a:t>
            </a:r>
            <a:endParaRPr b="1" sz="1000">
              <a:latin typeface="Courier New"/>
              <a:ea typeface="Courier New"/>
              <a:cs typeface="Courier New"/>
              <a:sym typeface="Courier Ne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7671"/>
              <a:buFont typeface="Arial"/>
              <a:buNone/>
            </a:pPr>
            <a:r>
              <a:rPr lang="en" sz="2920">
                <a:solidFill>
                  <a:srgbClr val="B45F06"/>
                </a:solidFill>
                <a:latin typeface="Amaranth"/>
                <a:ea typeface="Amaranth"/>
                <a:cs typeface="Amaranth"/>
                <a:sym typeface="Amaranth"/>
              </a:rPr>
              <a:t>Managing Native Lands</a:t>
            </a:r>
            <a:endParaRPr/>
          </a:p>
        </p:txBody>
      </p:sp>
      <p:sp>
        <p:nvSpPr>
          <p:cNvPr id="112" name="Google Shape;112;p18"/>
          <p:cNvSpPr txBox="1"/>
          <p:nvPr>
            <p:ph idx="1" type="body"/>
          </p:nvPr>
        </p:nvSpPr>
        <p:spPr>
          <a:xfrm>
            <a:off x="311700" y="1152475"/>
            <a:ext cx="5170800" cy="3416400"/>
          </a:xfrm>
          <a:prstGeom prst="rect">
            <a:avLst/>
          </a:prstGeom>
        </p:spPr>
        <p:txBody>
          <a:bodyPr anchorCtr="0" anchor="t" bIns="91425" lIns="91425" spcFirstLastPara="1" rIns="91425" wrap="square" tIns="91425">
            <a:normAutofit fontScale="77500" lnSpcReduction="10000"/>
          </a:bodyPr>
          <a:lstStyle/>
          <a:p>
            <a:pPr indent="-317182" lvl="0" marL="457200" rtl="0" algn="l">
              <a:spcBef>
                <a:spcPts val="0"/>
              </a:spcBef>
              <a:spcAft>
                <a:spcPts val="0"/>
              </a:spcAft>
              <a:buSzPct val="100000"/>
              <a:buFont typeface="Courier New"/>
              <a:buChar char="●"/>
            </a:pPr>
            <a:r>
              <a:rPr b="1" lang="en">
                <a:latin typeface="Courier New"/>
                <a:ea typeface="Courier New"/>
                <a:cs typeface="Courier New"/>
                <a:sym typeface="Courier New"/>
              </a:rPr>
              <a:t>The Confederated Tribes of Grand Ronde manages approximately 11,000 acres of land surrounding Grand Ronde, OR and other significant areas within the state. </a:t>
            </a:r>
            <a:endParaRPr b="1">
              <a:latin typeface="Courier New"/>
              <a:ea typeface="Courier New"/>
              <a:cs typeface="Courier New"/>
              <a:sym typeface="Courier New"/>
            </a:endParaRPr>
          </a:p>
          <a:p>
            <a:pPr indent="-317182" lvl="0" marL="457200" rtl="0" algn="l">
              <a:spcBef>
                <a:spcPts val="0"/>
              </a:spcBef>
              <a:spcAft>
                <a:spcPts val="0"/>
              </a:spcAft>
              <a:buSzPct val="100000"/>
              <a:buFont typeface="Courier New"/>
              <a:buChar char="●"/>
            </a:pPr>
            <a:r>
              <a:rPr b="1" lang="en">
                <a:latin typeface="Courier New"/>
                <a:ea typeface="Courier New"/>
                <a:cs typeface="Courier New"/>
                <a:sym typeface="Courier New"/>
              </a:rPr>
              <a:t>The Tribe’s 2013-2022 Natural Resources Management Plan (NRMP) allows an average annual timber harvest of 7.12 million board feet. </a:t>
            </a:r>
            <a:endParaRPr b="1">
              <a:latin typeface="Courier New"/>
              <a:ea typeface="Courier New"/>
              <a:cs typeface="Courier New"/>
              <a:sym typeface="Courier New"/>
            </a:endParaRPr>
          </a:p>
          <a:p>
            <a:pPr indent="-317182" lvl="0" marL="457200" rtl="0" algn="l">
              <a:spcBef>
                <a:spcPts val="0"/>
              </a:spcBef>
              <a:spcAft>
                <a:spcPts val="0"/>
              </a:spcAft>
              <a:buSzPct val="100000"/>
              <a:buFont typeface="Courier New"/>
              <a:buChar char="●"/>
            </a:pPr>
            <a:r>
              <a:rPr b="1" lang="en">
                <a:latin typeface="Courier New"/>
                <a:ea typeface="Courier New"/>
                <a:cs typeface="Courier New"/>
                <a:sym typeface="Courier New"/>
              </a:rPr>
              <a:t>The Tribe must work with surrounding agencies, such as Bureau of Land Management, the United States Forest Service, and private landowners.</a:t>
            </a:r>
            <a:endParaRPr b="1">
              <a:latin typeface="Courier New"/>
              <a:ea typeface="Courier New"/>
              <a:cs typeface="Courier New"/>
              <a:sym typeface="Courier New"/>
            </a:endParaRPr>
          </a:p>
          <a:p>
            <a:pPr indent="-317182" lvl="0" marL="457200" rtl="0" algn="l">
              <a:spcBef>
                <a:spcPts val="0"/>
              </a:spcBef>
              <a:spcAft>
                <a:spcPts val="0"/>
              </a:spcAft>
              <a:buSzPct val="100000"/>
              <a:buFont typeface="Courier New"/>
              <a:buChar char="●"/>
            </a:pPr>
            <a:r>
              <a:rPr b="1" lang="en">
                <a:latin typeface="Courier New"/>
                <a:ea typeface="Courier New"/>
                <a:cs typeface="Courier New"/>
                <a:sym typeface="Courier New"/>
              </a:rPr>
              <a:t>Money from the timber harvest goes back to the Tribe and its people. </a:t>
            </a:r>
            <a:endParaRPr b="1">
              <a:latin typeface="Courier New"/>
              <a:ea typeface="Courier New"/>
              <a:cs typeface="Courier New"/>
              <a:sym typeface="Courier New"/>
            </a:endParaRPr>
          </a:p>
        </p:txBody>
      </p:sp>
      <p:pic>
        <p:nvPicPr>
          <p:cNvPr id="113" name="Google Shape;113;p18"/>
          <p:cNvPicPr preferRelativeResize="0"/>
          <p:nvPr/>
        </p:nvPicPr>
        <p:blipFill>
          <a:blip r:embed="rId3">
            <a:alphaModFix/>
          </a:blip>
          <a:stretch>
            <a:fillRect/>
          </a:stretch>
        </p:blipFill>
        <p:spPr>
          <a:xfrm>
            <a:off x="5672250" y="661263"/>
            <a:ext cx="3160050" cy="3820975"/>
          </a:xfrm>
          <a:prstGeom prst="rect">
            <a:avLst/>
          </a:prstGeom>
          <a:noFill/>
          <a:ln cap="flat" cmpd="sng" w="38100">
            <a:solidFill>
              <a:srgbClr val="B45F06"/>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Resources</a:t>
            </a:r>
            <a:endParaRPr/>
          </a:p>
        </p:txBody>
      </p:sp>
      <p:sp>
        <p:nvSpPr>
          <p:cNvPr id="119" name="Google Shape;119;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u="sng">
                <a:solidFill>
                  <a:schemeClr val="hlink"/>
                </a:solidFill>
                <a:hlinkClick r:id="rId3"/>
              </a:rPr>
              <a:t>Timber and Roads | Confederated Tribes of Grand Ronde</a:t>
            </a:r>
            <a:r>
              <a:rPr lang="en"/>
              <a:t> </a:t>
            </a:r>
            <a:endParaRPr/>
          </a:p>
          <a:p>
            <a:pPr indent="-342900" lvl="0" marL="457200" rtl="0" algn="l">
              <a:spcBef>
                <a:spcPts val="0"/>
              </a:spcBef>
              <a:spcAft>
                <a:spcPts val="0"/>
              </a:spcAft>
              <a:buSzPts val="1800"/>
              <a:buChar char="●"/>
            </a:pPr>
            <a:r>
              <a:rPr lang="en" u="sng">
                <a:solidFill>
                  <a:schemeClr val="hlink"/>
                </a:solidFill>
                <a:hlinkClick r:id="rId4"/>
              </a:rPr>
              <a:t>AMNH Division of Anthropology Collections</a:t>
            </a:r>
            <a:endParaRPr/>
          </a:p>
          <a:p>
            <a:pPr indent="-342900" lvl="0" marL="457200" rtl="0" algn="l">
              <a:spcBef>
                <a:spcPts val="0"/>
              </a:spcBef>
              <a:spcAft>
                <a:spcPts val="0"/>
              </a:spcAft>
              <a:buSzPts val="1800"/>
              <a:buChar char="●"/>
            </a:pPr>
            <a:r>
              <a:rPr lang="en" u="sng">
                <a:solidFill>
                  <a:schemeClr val="hlink"/>
                </a:solidFill>
                <a:hlinkClick r:id="rId5"/>
              </a:rPr>
              <a:t>Native American Loggers in Oregon</a:t>
            </a:r>
            <a:endParaRPr/>
          </a:p>
          <a:p>
            <a:pPr indent="-342900" lvl="0" marL="457200" rtl="0" algn="l">
              <a:spcBef>
                <a:spcPts val="0"/>
              </a:spcBef>
              <a:spcAft>
                <a:spcPts val="0"/>
              </a:spcAft>
              <a:buSzPts val="1800"/>
              <a:buChar char="●"/>
            </a:pPr>
            <a:r>
              <a:rPr lang="en" u="sng">
                <a:solidFill>
                  <a:schemeClr val="hlink"/>
                </a:solidFill>
                <a:hlinkClick r:id="rId6"/>
              </a:rPr>
              <a:t>Native American Tribes Gaining Recognition For Timber And Forestry Practices</a:t>
            </a:r>
            <a:endParaRPr/>
          </a:p>
          <a:p>
            <a:pPr indent="-342900" lvl="0" marL="457200" rtl="0" algn="l">
              <a:spcBef>
                <a:spcPts val="0"/>
              </a:spcBef>
              <a:spcAft>
                <a:spcPts val="0"/>
              </a:spcAft>
              <a:buSzPts val="1800"/>
              <a:buChar char="●"/>
            </a:pPr>
            <a:r>
              <a:rPr lang="en" u="sng">
                <a:solidFill>
                  <a:schemeClr val="hlink"/>
                </a:solidFill>
                <a:hlinkClick r:id="rId7"/>
              </a:rPr>
              <a:t>CTGR Maps | Reservation</a:t>
            </a:r>
            <a:endParaRPr/>
          </a:p>
          <a:p>
            <a:pPr indent="-342900" lvl="0" marL="457200" rtl="0" algn="l">
              <a:spcBef>
                <a:spcPts val="0"/>
              </a:spcBef>
              <a:spcAft>
                <a:spcPts val="0"/>
              </a:spcAft>
              <a:buSzPts val="1800"/>
              <a:buChar char="●"/>
            </a:pPr>
            <a:r>
              <a:rPr lang="en" u="sng">
                <a:solidFill>
                  <a:schemeClr val="hlink"/>
                </a:solidFill>
                <a:hlinkClick r:id="rId8"/>
              </a:rPr>
              <a:t>Reservation Road Map</a:t>
            </a:r>
            <a:r>
              <a:rPr lang="en"/>
              <a:t> </a:t>
            </a:r>
            <a:r>
              <a:rPr lang="en"/>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