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5143500" type="screen16x9"/>
  <p:notesSz cx="6858000" cy="9144000"/>
  <p:embeddedFontLst>
    <p:embeddedFont>
      <p:font typeface="Nunito" panose="020B0604020202020204" charset="0"/>
      <p:regular r:id="rId21"/>
      <p:bold r:id="rId22"/>
      <p:italic r:id="rId23"/>
      <p:boldItalic r:id="rId24"/>
    </p:embeddedFont>
  </p:embeddedFontLst>
  <p:custDataLst>
    <p:tags r:id="rId25"/>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4" d="100"/>
          <a:sy n="134" d="100"/>
        </p:scale>
        <p:origin x="270"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1877fc98303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1877fc98303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1877fc98303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1877fc9830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877fc98303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877fc98303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877fc98303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877fc98303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877fc98303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877fc98303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1877fc98303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1877fc98303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dc2e753e8f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dc2e753e8f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877fc98303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877fc98303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dc2e753e8f_0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dc2e753e8f_0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dc2e753e8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dc2e753e8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Review the map of Oregon with students. </a:t>
            </a:r>
            <a:endParaRPr dirty="0"/>
          </a:p>
          <a:p>
            <a:pPr marL="0" lvl="0" indent="0" algn="l" rtl="0">
              <a:spcBef>
                <a:spcPts val="0"/>
              </a:spcBef>
              <a:spcAft>
                <a:spcPts val="0"/>
              </a:spcAft>
              <a:buNone/>
            </a:pPr>
            <a:r>
              <a:rPr lang="en" dirty="0"/>
              <a:t>Can they find where they are located on the map?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If time allows, use a maps search engine (i.e. Google Maps) to determine how far your school is from the Confederated Tribes of Grand Ronde.</a:t>
            </a: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dc2e753e8f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dc2e753e8f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dc2e753e8f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dc2e753e8f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dc2e753e8f_0_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dc2e753e8f_0_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1877fc9830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 name="Google Shape;96;g1877fc983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1877fc98303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 name="Google Shape;105;g1877fc9830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1877fc98303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 name="Google Shape;115;g1877fc98303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877fc98303_0_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877fc98303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A2C4C9"/>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1.xml"/><Relationship Id="rId1" Type="http://schemas.openxmlformats.org/officeDocument/2006/relationships/tags" Target="../tags/tag11.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1.xml"/><Relationship Id="rId1" Type="http://schemas.openxmlformats.org/officeDocument/2006/relationships/tags" Target="../tags/tag12.xml"/><Relationship Id="rId4" Type="http://schemas.openxmlformats.org/officeDocument/2006/relationships/image" Target="../media/image21.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1.xml"/><Relationship Id="rId1" Type="http://schemas.openxmlformats.org/officeDocument/2006/relationships/tags" Target="../tags/tag13.xml"/><Relationship Id="rId6" Type="http://schemas.openxmlformats.org/officeDocument/2006/relationships/image" Target="../media/image12.png"/><Relationship Id="rId5" Type="http://schemas.openxmlformats.org/officeDocument/2006/relationships/image" Target="../media/image22.jpg"/><Relationship Id="rId4" Type="http://schemas.openxmlformats.org/officeDocument/2006/relationships/hyperlink" Target="http://www.youtube.com/watch?v=y8dXx_jim_4"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notesSlide" Target="../notesSlides/notesSlide13.xml"/><Relationship Id="rId7"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14.xml"/><Relationship Id="rId6" Type="http://schemas.openxmlformats.org/officeDocument/2006/relationships/image" Target="../media/image10.png"/><Relationship Id="rId5" Type="http://schemas.openxmlformats.org/officeDocument/2006/relationships/hyperlink" Target="http://drive.google.com/file/d/1XZqeR298yEdae2r1TyQnVCFmEJIbd3LX/view" TargetMode="Externa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notesSlide" Target="../notesSlides/notesSlide14.xml"/><Relationship Id="rId7"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hyperlink" Target="http://drive.google.com/file/d/1VkevYLEpFBIiV4im1Wf4d_N1CZq9WE0-/view" TargetMode="Externa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29.png"/><Relationship Id="rId4" Type="http://schemas.openxmlformats.org/officeDocument/2006/relationships/hyperlink" Target="https://vimeo.com/53885580" TargetMode="Externa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hyperlink" Target="https://youtu.be/d1Pqmk2QJdE" TargetMode="External"/><Relationship Id="rId13" Type="http://schemas.openxmlformats.org/officeDocument/2006/relationships/hyperlink" Target="https://hakaimagazine.com/features/thriving-together-salmon-berries-and-people/" TargetMode="External"/><Relationship Id="rId18" Type="http://schemas.openxmlformats.org/officeDocument/2006/relationships/hyperlink" Target="https://youtu.be/WwvIX_1UyyA" TargetMode="External"/><Relationship Id="rId3" Type="http://schemas.openxmlformats.org/officeDocument/2006/relationships/notesSlide" Target="../notesSlides/notesSlide18.xml"/><Relationship Id="rId7" Type="http://schemas.openxmlformats.org/officeDocument/2006/relationships/hyperlink" Target="https://youtu.be/kDOmK8vMGxY" TargetMode="External"/><Relationship Id="rId12" Type="http://schemas.openxmlformats.org/officeDocument/2006/relationships/hyperlink" Target="https://www.opb.org/article/2022/04/29/grand-ronde-tribes-oregon-hunting-fishing-restrictions/" TargetMode="External"/><Relationship Id="rId17" Type="http://schemas.openxmlformats.org/officeDocument/2006/relationships/hyperlink" Target="https://youtu.be/-K3sihHVPVY" TargetMode="External"/><Relationship Id="rId2" Type="http://schemas.openxmlformats.org/officeDocument/2006/relationships/slideLayout" Target="../slideLayouts/slideLayout3.xml"/><Relationship Id="rId16" Type="http://schemas.openxmlformats.org/officeDocument/2006/relationships/hyperlink" Target="https://youtu.be/DKVHh67HF9Y" TargetMode="External"/><Relationship Id="rId20" Type="http://schemas.openxmlformats.org/officeDocument/2006/relationships/hyperlink" Target="https://youtu.be/kzfKMFpet6E" TargetMode="External"/><Relationship Id="rId1" Type="http://schemas.openxmlformats.org/officeDocument/2006/relationships/tags" Target="../tags/tag19.xml"/><Relationship Id="rId6" Type="http://schemas.openxmlformats.org/officeDocument/2006/relationships/hyperlink" Target="https://youtu.be/aQSqkEwyHZs" TargetMode="External"/><Relationship Id="rId11" Type="http://schemas.openxmlformats.org/officeDocument/2006/relationships/hyperlink" Target="https://youtu.be/GpySqSbBObQ" TargetMode="External"/><Relationship Id="rId5" Type="http://schemas.openxmlformats.org/officeDocument/2006/relationships/hyperlink" Target="https://www.smokesignals.org/articles/2011/05/16/tribal-government-day-honors-native-first-foods/" TargetMode="External"/><Relationship Id="rId15" Type="http://schemas.openxmlformats.org/officeDocument/2006/relationships/hyperlink" Target="https://drive.google.com/file/d/1lSbSkGL8pKZM1ppT45MHr9tvTChcdheE/view?usp=sharing" TargetMode="External"/><Relationship Id="rId10" Type="http://schemas.openxmlformats.org/officeDocument/2006/relationships/hyperlink" Target="https://youtu.be/n0FxF53U8J0" TargetMode="External"/><Relationship Id="rId19" Type="http://schemas.openxmlformats.org/officeDocument/2006/relationships/hyperlink" Target="https://youtu.be/MpHRdUzGu_g" TargetMode="External"/><Relationship Id="rId4" Type="http://schemas.openxmlformats.org/officeDocument/2006/relationships/hyperlink" Target="https://www.smokesignals.org/articles/2016/05/12/tribe-celebrates-return-of-this-years-first-salmon/" TargetMode="External"/><Relationship Id="rId9" Type="http://schemas.openxmlformats.org/officeDocument/2006/relationships/hyperlink" Target="https://youtu.be/APoGvYOtYTo" TargetMode="External"/><Relationship Id="rId14" Type="http://schemas.openxmlformats.org/officeDocument/2006/relationships/hyperlink" Target="https://drive.google.com/file/d/1aICyjwMIVIE-RvViduBReMmSUq0c-o1b/view?usp=share_link"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7" Type="http://schemas.openxmlformats.org/officeDocument/2006/relationships/image" Target="../media/image7.png"/><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5.xml"/><Relationship Id="rId7" Type="http://schemas.openxmlformats.org/officeDocument/2006/relationships/hyperlink" Target="http://drive.google.com/file/d/1yarUWuWqb2iT1VpqH_UqqL-dQTiQxeKI/view" TargetMode="External"/><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xml"/><Relationship Id="rId1" Type="http://schemas.openxmlformats.org/officeDocument/2006/relationships/tags" Target="../tags/tag7.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hyperlink" Target="http://www.youtube.com/watch?v=APoGvYOtYTo"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7.xml"/><Relationship Id="rId7" Type="http://schemas.openxmlformats.org/officeDocument/2006/relationships/hyperlink" Target="http://drive.google.com/file/d/120mwRArmRbDcFTE9yb89YlHZtLVQ5Tky/view" TargetMode="External"/><Relationship Id="rId2" Type="http://schemas.openxmlformats.org/officeDocument/2006/relationships/slideLayout" Target="../slideLayouts/slideLayout3.xml"/><Relationship Id="rId1" Type="http://schemas.openxmlformats.org/officeDocument/2006/relationships/tags" Target="../tags/tag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8.xml"/><Relationship Id="rId7" Type="http://schemas.openxmlformats.org/officeDocument/2006/relationships/hyperlink" Target="http://drive.google.com/file/d/1s0-iYMhHYaDy63kKkDoKt5fvHUyIGCjY/view" TargetMode="External"/><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9.xml"/><Relationship Id="rId7" Type="http://schemas.openxmlformats.org/officeDocument/2006/relationships/hyperlink" Target="http://drive.google.com/file/d/1Fd6-R1hCMICf2TaRMlATga34bxFdLief/view" TargetMode="External"/><Relationship Id="rId2" Type="http://schemas.openxmlformats.org/officeDocument/2006/relationships/slideLayout" Target="../slideLayouts/slideLayout3.xml"/><Relationship Id="rId1" Type="http://schemas.openxmlformats.org/officeDocument/2006/relationships/tags" Target="../tags/tag10.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4">
            <a:alphaModFix amt="25000"/>
          </a:blip>
          <a:srcRect l="22965" t="34608" r="18026" b="33316"/>
          <a:stretch/>
        </p:blipFill>
        <p:spPr>
          <a:xfrm>
            <a:off x="-19675" y="224693"/>
            <a:ext cx="9183350" cy="4918804"/>
          </a:xfrm>
          <a:prstGeom prst="rect">
            <a:avLst/>
          </a:prstGeom>
          <a:noFill/>
          <a:ln>
            <a:noFill/>
          </a:ln>
        </p:spPr>
      </p:pic>
      <p:sp>
        <p:nvSpPr>
          <p:cNvPr id="55" name="Google Shape;55;p1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274E13"/>
                </a:solidFill>
                <a:latin typeface="Courier New"/>
                <a:ea typeface="Courier New"/>
                <a:cs typeface="Courier New"/>
                <a:sym typeface="Courier New"/>
              </a:rPr>
              <a:t>Traditional Foods </a:t>
            </a:r>
            <a:endParaRPr b="1">
              <a:solidFill>
                <a:srgbClr val="274E13"/>
              </a:solidFill>
              <a:latin typeface="Courier New"/>
              <a:ea typeface="Courier New"/>
              <a:cs typeface="Courier New"/>
              <a:sym typeface="Courier New"/>
            </a:endParaRPr>
          </a:p>
        </p:txBody>
      </p:sp>
      <p:sp>
        <p:nvSpPr>
          <p:cNvPr id="56" name="Google Shape;56;p13"/>
          <p:cNvSpPr txBox="1">
            <a:spLocks noGrp="1"/>
          </p:cNvSpPr>
          <p:nvPr>
            <p:ph type="subTitle" idx="1"/>
          </p:nvPr>
        </p:nvSpPr>
        <p:spPr>
          <a:xfrm>
            <a:off x="311700" y="2687875"/>
            <a:ext cx="8520600" cy="10179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000">
                <a:solidFill>
                  <a:schemeClr val="lt1"/>
                </a:solidFill>
                <a:latin typeface="Nunito"/>
                <a:ea typeface="Nunito"/>
                <a:cs typeface="Nunito"/>
                <a:sym typeface="Nunito"/>
              </a:rPr>
              <a:t>- The Confederated Tribes of Grand Ronde -</a:t>
            </a:r>
            <a:endParaRPr sz="2000">
              <a:solidFill>
                <a:schemeClr val="lt1"/>
              </a:solidFill>
              <a:latin typeface="Nunito"/>
              <a:ea typeface="Nunito"/>
              <a:cs typeface="Nunito"/>
              <a:sym typeface="Nunito"/>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pic>
        <p:nvPicPr>
          <p:cNvPr id="137" name="Google Shape;137;p22"/>
          <p:cNvPicPr preferRelativeResize="0"/>
          <p:nvPr/>
        </p:nvPicPr>
        <p:blipFill rotWithShape="1">
          <a:blip r:embed="rId4">
            <a:alphaModFix/>
          </a:blip>
          <a:srcRect r="1156"/>
          <a:stretch/>
        </p:blipFill>
        <p:spPr>
          <a:xfrm>
            <a:off x="0" y="584800"/>
            <a:ext cx="4598551" cy="4558700"/>
          </a:xfrm>
          <a:prstGeom prst="rect">
            <a:avLst/>
          </a:prstGeom>
          <a:noFill/>
          <a:ln>
            <a:noFill/>
          </a:ln>
        </p:spPr>
      </p:pic>
      <p:pic>
        <p:nvPicPr>
          <p:cNvPr id="138" name="Google Shape;138;p22"/>
          <p:cNvPicPr preferRelativeResize="0"/>
          <p:nvPr/>
        </p:nvPicPr>
        <p:blipFill>
          <a:blip r:embed="rId5">
            <a:alphaModFix/>
          </a:blip>
          <a:stretch>
            <a:fillRect/>
          </a:stretch>
        </p:blipFill>
        <p:spPr>
          <a:xfrm>
            <a:off x="4598550" y="584800"/>
            <a:ext cx="4545439" cy="4558698"/>
          </a:xfrm>
          <a:prstGeom prst="rect">
            <a:avLst/>
          </a:prstGeom>
          <a:noFill/>
          <a:ln>
            <a:noFill/>
          </a:ln>
        </p:spPr>
      </p:pic>
      <p:sp>
        <p:nvSpPr>
          <p:cNvPr id="139" name="Google Shape;139;p22"/>
          <p:cNvSpPr txBox="1">
            <a:spLocks noGrp="1"/>
          </p:cNvSpPr>
          <p:nvPr>
            <p:ph type="title" idx="4294967295"/>
          </p:nvPr>
        </p:nvSpPr>
        <p:spPr>
          <a:xfrm>
            <a:off x="0" y="0"/>
            <a:ext cx="9144000" cy="5847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Kalapuya Tart Recipe</a:t>
            </a:r>
            <a:endParaRPr sz="3020" b="1">
              <a:solidFill>
                <a:srgbClr val="274E13"/>
              </a:solidFill>
              <a:latin typeface="Courier New"/>
              <a:ea typeface="Courier New"/>
              <a:cs typeface="Courier New"/>
              <a:sym typeface="Courier New"/>
            </a:endParaRP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3"/>
          <p:cNvPicPr preferRelativeResize="0"/>
          <p:nvPr/>
        </p:nvPicPr>
        <p:blipFill>
          <a:blip r:embed="rId4">
            <a:alphaModFix/>
          </a:blip>
          <a:stretch>
            <a:fillRect/>
          </a:stretch>
        </p:blipFill>
        <p:spPr>
          <a:xfrm>
            <a:off x="2000250" y="0"/>
            <a:ext cx="5143499" cy="5143499"/>
          </a:xfrm>
          <a:prstGeom prst="rect">
            <a:avLst/>
          </a:prstGeom>
          <a:noFill/>
          <a:ln w="38100" cap="flat" cmpd="sng">
            <a:solidFill>
              <a:srgbClr val="274E13"/>
            </a:solidFill>
            <a:prstDash val="solid"/>
            <a:round/>
            <a:headEnd type="none" w="sm" len="sm"/>
            <a:tailEnd type="none" w="sm" len="sm"/>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4" descr="Produced by the Cultural Education Program.&#10;&#10;Featuring Grand Ronde staff member and Tribal Elder, Greg Archuleta.&#10;&#10;This video focuses on our tribal homelands in the Cascade Mountain area.  In this video, Greg shares some of our cultural connections to this place." title="nsayka iliʔi: Cascade Mountains">
            <a:hlinkClick r:id="rId4"/>
          </p:cNvPr>
          <p:cNvPicPr preferRelativeResize="0"/>
          <p:nvPr/>
        </p:nvPicPr>
        <p:blipFill>
          <a:blip r:embed="rId5">
            <a:alphaModFix/>
          </a:blip>
          <a:stretch>
            <a:fillRect/>
          </a:stretch>
        </p:blipFill>
        <p:spPr>
          <a:xfrm>
            <a:off x="1502204" y="0"/>
            <a:ext cx="6139583" cy="4604700"/>
          </a:xfrm>
          <a:prstGeom prst="rect">
            <a:avLst/>
          </a:prstGeom>
          <a:noFill/>
          <a:ln w="38100" cap="flat" cmpd="sng">
            <a:solidFill>
              <a:srgbClr val="274E13"/>
            </a:solidFill>
            <a:prstDash val="solid"/>
            <a:round/>
            <a:headEnd type="none" w="sm" len="sm"/>
            <a:tailEnd type="none" w="sm" len="sm"/>
          </a:ln>
        </p:spPr>
      </p:pic>
      <p:sp>
        <p:nvSpPr>
          <p:cNvPr id="150" name="Google Shape;150;p24"/>
          <p:cNvSpPr txBox="1"/>
          <p:nvPr/>
        </p:nvSpPr>
        <p:spPr>
          <a:xfrm>
            <a:off x="1639500" y="4604700"/>
            <a:ext cx="5865000" cy="538800"/>
          </a:xfrm>
          <a:prstGeom prst="rect">
            <a:avLst/>
          </a:prstGeom>
          <a:solidFill>
            <a:srgbClr val="FFFFFF">
              <a:alpha val="70830"/>
            </a:srgbClr>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b="1">
                <a:solidFill>
                  <a:srgbClr val="274E13"/>
                </a:solidFill>
                <a:latin typeface="Courier New"/>
                <a:ea typeface="Courier New"/>
                <a:cs typeface="Courier New"/>
                <a:sym typeface="Courier New"/>
              </a:rPr>
              <a:t>nsayka iliʔi: Cascade Mountains</a:t>
            </a:r>
            <a:endParaRPr sz="2300" b="1">
              <a:solidFill>
                <a:srgbClr val="274E13"/>
              </a:solidFill>
              <a:latin typeface="Courier New"/>
              <a:ea typeface="Courier New"/>
              <a:cs typeface="Courier New"/>
              <a:sym typeface="Courier New"/>
            </a:endParaRPr>
          </a:p>
        </p:txBody>
      </p:sp>
      <p:pic>
        <p:nvPicPr>
          <p:cNvPr id="2" name="Picture 1" descr="video - How do you make a black play button overlay visible on light and dark backgrounds ...">
            <a:hlinkClick r:id="rId4"/>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26681" y="1657349"/>
            <a:ext cx="1281113" cy="1281113"/>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animEffect transition="in" filter="fade">
                                      <p:cBhvr>
                                        <p:cTn id="7" dur="10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25"/>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156" name="Google Shape;156;p25"/>
          <p:cNvSpPr txBox="1">
            <a:spLocks noGrp="1"/>
          </p:cNvSpPr>
          <p:nvPr>
            <p:ph type="title"/>
          </p:nvPr>
        </p:nvSpPr>
        <p:spPr>
          <a:xfrm>
            <a:off x="311700" y="349750"/>
            <a:ext cx="5644500" cy="9834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Elk</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00" b="1">
                <a:solidFill>
                  <a:srgbClr val="274E13"/>
                </a:solidFill>
                <a:latin typeface="Courier New"/>
                <a:ea typeface="Courier New"/>
                <a:cs typeface="Courier New"/>
                <a:sym typeface="Courier New"/>
              </a:rPr>
              <a:t>mulak</a:t>
            </a:r>
            <a:endParaRPr sz="2000" b="1">
              <a:solidFill>
                <a:srgbClr val="274E13"/>
              </a:solidFill>
              <a:latin typeface="Courier New"/>
              <a:ea typeface="Courier New"/>
              <a:cs typeface="Courier New"/>
              <a:sym typeface="Courier New"/>
            </a:endParaRPr>
          </a:p>
        </p:txBody>
      </p:sp>
      <p:sp>
        <p:nvSpPr>
          <p:cNvPr id="157" name="Google Shape;157;p25"/>
          <p:cNvSpPr txBox="1">
            <a:spLocks noGrp="1"/>
          </p:cNvSpPr>
          <p:nvPr>
            <p:ph type="body" idx="1"/>
          </p:nvPr>
        </p:nvSpPr>
        <p:spPr>
          <a:xfrm>
            <a:off x="311700" y="1388100"/>
            <a:ext cx="5644500" cy="3607500"/>
          </a:xfrm>
          <a:prstGeom prst="rect">
            <a:avLst/>
          </a:prstGeom>
          <a:solidFill>
            <a:srgbClr val="FFFFFF">
              <a:alpha val="70830"/>
            </a:srgbClr>
          </a:solidFill>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Nunito"/>
                <a:ea typeface="Nunito"/>
                <a:cs typeface="Nunito"/>
                <a:sym typeface="Nunito"/>
              </a:rPr>
              <a:t>Although they were not introduced to Oregon until the early 1900s, elk have become a staple in the diet of many Native families. </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Elk are typically harvested in the late fall or early winter.</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The meat from elk can be roasted, fried, ground into cakes, and dried. Many tribes serve elk stew as a ceremonial meal for large groups!</a:t>
            </a:r>
            <a:endParaRPr>
              <a:solidFill>
                <a:schemeClr val="dk1"/>
              </a:solidFill>
              <a:latin typeface="Nunito"/>
              <a:ea typeface="Nunito"/>
              <a:cs typeface="Nunito"/>
              <a:sym typeface="Nunito"/>
            </a:endParaRPr>
          </a:p>
        </p:txBody>
      </p:sp>
      <p:pic>
        <p:nvPicPr>
          <p:cNvPr id="158" name="Google Shape;158;p25" title="Mulak.mp3">
            <a:hlinkClick r:id="rId5"/>
          </p:cNvPr>
          <p:cNvPicPr preferRelativeResize="0"/>
          <p:nvPr/>
        </p:nvPicPr>
        <p:blipFill>
          <a:blip r:embed="rId6">
            <a:alphaModFix/>
          </a:blip>
          <a:stretch>
            <a:fillRect/>
          </a:stretch>
        </p:blipFill>
        <p:spPr>
          <a:xfrm>
            <a:off x="5396725" y="349750"/>
            <a:ext cx="559475" cy="559475"/>
          </a:xfrm>
          <a:prstGeom prst="rect">
            <a:avLst/>
          </a:prstGeom>
          <a:noFill/>
          <a:ln>
            <a:noFill/>
          </a:ln>
        </p:spPr>
      </p:pic>
      <p:pic>
        <p:nvPicPr>
          <p:cNvPr id="159" name="Google Shape;159;p25"/>
          <p:cNvPicPr preferRelativeResize="0"/>
          <p:nvPr/>
        </p:nvPicPr>
        <p:blipFill rotWithShape="1">
          <a:blip r:embed="rId7">
            <a:alphaModFix/>
          </a:blip>
          <a:srcRect l="11498" r="34967"/>
          <a:stretch/>
        </p:blipFill>
        <p:spPr>
          <a:xfrm>
            <a:off x="6202275" y="0"/>
            <a:ext cx="2941725" cy="2571750"/>
          </a:xfrm>
          <a:prstGeom prst="rect">
            <a:avLst/>
          </a:prstGeom>
          <a:noFill/>
          <a:ln w="38100" cap="flat" cmpd="sng">
            <a:solidFill>
              <a:srgbClr val="274E13"/>
            </a:solidFill>
            <a:prstDash val="solid"/>
            <a:round/>
            <a:headEnd type="none" w="sm" len="sm"/>
            <a:tailEnd type="none" w="sm" len="sm"/>
          </a:ln>
        </p:spPr>
      </p:pic>
      <p:pic>
        <p:nvPicPr>
          <p:cNvPr id="160" name="Google Shape;160;p25"/>
          <p:cNvPicPr preferRelativeResize="0"/>
          <p:nvPr/>
        </p:nvPicPr>
        <p:blipFill rotWithShape="1">
          <a:blip r:embed="rId8">
            <a:alphaModFix/>
          </a:blip>
          <a:srcRect l="7103" r="7103"/>
          <a:stretch/>
        </p:blipFill>
        <p:spPr>
          <a:xfrm>
            <a:off x="6202275" y="2571750"/>
            <a:ext cx="2941725" cy="2571750"/>
          </a:xfrm>
          <a:prstGeom prst="rect">
            <a:avLst/>
          </a:prstGeom>
          <a:noFill/>
          <a:ln w="38100" cap="flat" cmpd="sng">
            <a:solidFill>
              <a:srgbClr val="274E13"/>
            </a:solidFill>
            <a:prstDash val="solid"/>
            <a:round/>
            <a:headEnd type="none" w="sm" len="sm"/>
            <a:tailEnd type="none" w="sm" len="sm"/>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pic>
        <p:nvPicPr>
          <p:cNvPr id="165" name="Google Shape;165;p26"/>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166" name="Google Shape;166;p26"/>
          <p:cNvSpPr txBox="1">
            <a:spLocks noGrp="1"/>
          </p:cNvSpPr>
          <p:nvPr>
            <p:ph type="title"/>
          </p:nvPr>
        </p:nvSpPr>
        <p:spPr>
          <a:xfrm>
            <a:off x="311700" y="349750"/>
            <a:ext cx="5644500" cy="9834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Deer</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00" b="1">
                <a:solidFill>
                  <a:srgbClr val="274E13"/>
                </a:solidFill>
                <a:latin typeface="Courier New"/>
                <a:ea typeface="Courier New"/>
                <a:cs typeface="Courier New"/>
                <a:sym typeface="Courier New"/>
              </a:rPr>
              <a:t>mawich</a:t>
            </a:r>
            <a:endParaRPr sz="2000" b="1">
              <a:solidFill>
                <a:srgbClr val="274E13"/>
              </a:solidFill>
              <a:latin typeface="Courier New"/>
              <a:ea typeface="Courier New"/>
              <a:cs typeface="Courier New"/>
              <a:sym typeface="Courier New"/>
            </a:endParaRPr>
          </a:p>
        </p:txBody>
      </p:sp>
      <p:sp>
        <p:nvSpPr>
          <p:cNvPr id="167" name="Google Shape;167;p26"/>
          <p:cNvSpPr txBox="1">
            <a:spLocks noGrp="1"/>
          </p:cNvSpPr>
          <p:nvPr>
            <p:ph type="body" idx="1"/>
          </p:nvPr>
        </p:nvSpPr>
        <p:spPr>
          <a:xfrm>
            <a:off x="311700" y="1388100"/>
            <a:ext cx="5644500" cy="3607500"/>
          </a:xfrm>
          <a:prstGeom prst="rect">
            <a:avLst/>
          </a:prstGeom>
          <a:solidFill>
            <a:srgbClr val="FFFFFF">
              <a:alpha val="70830"/>
            </a:srgbClr>
          </a:solidFill>
        </p:spPr>
        <p:txBody>
          <a:bodyPr spcFirstLastPara="1" wrap="square" lIns="91425" tIns="91425" rIns="91425" bIns="91425" anchor="t" anchorCtr="0">
            <a:normAutofit fontScale="92500" lnSpcReduction="10000"/>
          </a:bodyPr>
          <a:lstStyle/>
          <a:p>
            <a:pPr marL="0" lvl="0" indent="0" algn="l" rtl="0">
              <a:spcBef>
                <a:spcPts val="0"/>
              </a:spcBef>
              <a:spcAft>
                <a:spcPts val="0"/>
              </a:spcAft>
              <a:buNone/>
            </a:pPr>
            <a:r>
              <a:rPr lang="en">
                <a:solidFill>
                  <a:schemeClr val="dk1"/>
                </a:solidFill>
                <a:latin typeface="Nunito"/>
                <a:ea typeface="Nunito"/>
                <a:cs typeface="Nunito"/>
                <a:sym typeface="Nunito"/>
              </a:rPr>
              <a:t>Deer have been hunted for thousands of years. The people of the Confederated Tribes of Grand Ronde hunt black-tail deer. </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Deer meat, often called venison, contains more fat than elk meat. Many people say it has a stronger, more intense earthy flavor. </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Deer are typically harvested in the late summer or fall. </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Venison can be roasted, fried, or dried. Many Native families make deer jerky to be eaten all year long (see right). </a:t>
            </a:r>
            <a:endParaRPr>
              <a:solidFill>
                <a:schemeClr val="dk1"/>
              </a:solidFill>
              <a:latin typeface="Nunito"/>
              <a:ea typeface="Nunito"/>
              <a:cs typeface="Nunito"/>
              <a:sym typeface="Nunito"/>
            </a:endParaRPr>
          </a:p>
        </p:txBody>
      </p:sp>
      <p:pic>
        <p:nvPicPr>
          <p:cNvPr id="168" name="Google Shape;168;p26" title="Mawich.mp3">
            <a:hlinkClick r:id="rId5"/>
          </p:cNvPr>
          <p:cNvPicPr preferRelativeResize="0"/>
          <p:nvPr/>
        </p:nvPicPr>
        <p:blipFill>
          <a:blip r:embed="rId6">
            <a:alphaModFix/>
          </a:blip>
          <a:stretch>
            <a:fillRect/>
          </a:stretch>
        </p:blipFill>
        <p:spPr>
          <a:xfrm>
            <a:off x="5378000" y="349750"/>
            <a:ext cx="578200" cy="578200"/>
          </a:xfrm>
          <a:prstGeom prst="rect">
            <a:avLst/>
          </a:prstGeom>
          <a:noFill/>
          <a:ln>
            <a:noFill/>
          </a:ln>
        </p:spPr>
      </p:pic>
      <p:pic>
        <p:nvPicPr>
          <p:cNvPr id="169" name="Google Shape;169;p26"/>
          <p:cNvPicPr preferRelativeResize="0"/>
          <p:nvPr/>
        </p:nvPicPr>
        <p:blipFill rotWithShape="1">
          <a:blip r:embed="rId7">
            <a:alphaModFix/>
          </a:blip>
          <a:srcRect l="31148"/>
          <a:stretch/>
        </p:blipFill>
        <p:spPr>
          <a:xfrm>
            <a:off x="6192900" y="0"/>
            <a:ext cx="2951100" cy="2571750"/>
          </a:xfrm>
          <a:prstGeom prst="rect">
            <a:avLst/>
          </a:prstGeom>
          <a:noFill/>
          <a:ln w="38100" cap="flat" cmpd="sng">
            <a:solidFill>
              <a:srgbClr val="274E13"/>
            </a:solidFill>
            <a:prstDash val="solid"/>
            <a:round/>
            <a:headEnd type="none" w="sm" len="sm"/>
            <a:tailEnd type="none" w="sm" len="sm"/>
          </a:ln>
        </p:spPr>
      </p:pic>
      <p:pic>
        <p:nvPicPr>
          <p:cNvPr id="170" name="Google Shape;170;p26"/>
          <p:cNvPicPr preferRelativeResize="0"/>
          <p:nvPr/>
        </p:nvPicPr>
        <p:blipFill rotWithShape="1">
          <a:blip r:embed="rId8">
            <a:alphaModFix/>
          </a:blip>
          <a:srcRect r="31842"/>
          <a:stretch/>
        </p:blipFill>
        <p:spPr>
          <a:xfrm>
            <a:off x="6192899" y="2571750"/>
            <a:ext cx="2951101" cy="2571750"/>
          </a:xfrm>
          <a:prstGeom prst="rect">
            <a:avLst/>
          </a:prstGeom>
          <a:noFill/>
          <a:ln w="38100" cap="flat" cmpd="sng">
            <a:solidFill>
              <a:srgbClr val="274E13"/>
            </a:solidFill>
            <a:prstDash val="solid"/>
            <a:round/>
            <a:headEnd type="none" w="sm" len="sm"/>
            <a:tailEnd type="none" w="sm" len="sm"/>
          </a:ln>
        </p:spPr>
      </p:pic>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pic>
        <p:nvPicPr>
          <p:cNvPr id="175" name="Google Shape;175;p27"/>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176" name="Google Shape;176;p27"/>
          <p:cNvSpPr txBox="1">
            <a:spLocks noGrp="1"/>
          </p:cNvSpPr>
          <p:nvPr>
            <p:ph type="title"/>
          </p:nvPr>
        </p:nvSpPr>
        <p:spPr>
          <a:xfrm>
            <a:off x="311700" y="349750"/>
            <a:ext cx="5644500" cy="9834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Lamprey</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00" b="1">
                <a:solidFill>
                  <a:srgbClr val="274E13"/>
                </a:solidFill>
                <a:latin typeface="Courier New"/>
                <a:ea typeface="Courier New"/>
                <a:cs typeface="Courier New"/>
                <a:sym typeface="Courier New"/>
              </a:rPr>
              <a:t>skak</a:t>
            </a:r>
            <a:r>
              <a:rPr lang="en" sz="2000" b="1" baseline="30000">
                <a:solidFill>
                  <a:srgbClr val="274E13"/>
                </a:solidFill>
                <a:latin typeface="Courier New"/>
                <a:ea typeface="Courier New"/>
                <a:cs typeface="Courier New"/>
                <a:sym typeface="Courier New"/>
              </a:rPr>
              <a:t>h</a:t>
            </a:r>
            <a:r>
              <a:rPr lang="en" sz="2000" b="1">
                <a:solidFill>
                  <a:srgbClr val="274E13"/>
                </a:solidFill>
                <a:latin typeface="Courier New"/>
                <a:ea typeface="Courier New"/>
                <a:cs typeface="Courier New"/>
                <a:sym typeface="Courier New"/>
              </a:rPr>
              <a:t>wǝl</a:t>
            </a:r>
            <a:endParaRPr sz="2000" b="1">
              <a:solidFill>
                <a:srgbClr val="274E13"/>
              </a:solidFill>
              <a:latin typeface="Courier New"/>
              <a:ea typeface="Courier New"/>
              <a:cs typeface="Courier New"/>
              <a:sym typeface="Courier New"/>
            </a:endParaRPr>
          </a:p>
        </p:txBody>
      </p:sp>
      <p:sp>
        <p:nvSpPr>
          <p:cNvPr id="177" name="Google Shape;177;p27"/>
          <p:cNvSpPr txBox="1">
            <a:spLocks noGrp="1"/>
          </p:cNvSpPr>
          <p:nvPr>
            <p:ph type="body" idx="1"/>
          </p:nvPr>
        </p:nvSpPr>
        <p:spPr>
          <a:xfrm>
            <a:off x="311700" y="1388100"/>
            <a:ext cx="5644500" cy="3607500"/>
          </a:xfrm>
          <a:prstGeom prst="rect">
            <a:avLst/>
          </a:prstGeom>
          <a:solidFill>
            <a:srgbClr val="FFFFFF">
              <a:alpha val="70830"/>
            </a:srgbClr>
          </a:solidFill>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Nunito"/>
                <a:ea typeface="Nunito"/>
                <a:cs typeface="Nunito"/>
                <a:sym typeface="Nunito"/>
              </a:rPr>
              <a:t>Eel or Pacific Lamprey have been an important species to the people of the Confederated Tribes of Grand Ronde since time immemorial. </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Pre-reservation, may tribes would travel to different streams and waterfalls to harvest eel for both food and medicinal purposes. Willamette Falls was a significant place for Native peoples to harvest eel, as there was an abundant supply. </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Lamprey can be used in stews or dried like jerky. </a:t>
            </a:r>
            <a:endParaRPr>
              <a:solidFill>
                <a:schemeClr val="dk1"/>
              </a:solidFill>
              <a:latin typeface="Nunito"/>
              <a:ea typeface="Nunito"/>
              <a:cs typeface="Nunito"/>
              <a:sym typeface="Nunito"/>
            </a:endParaRPr>
          </a:p>
        </p:txBody>
      </p:sp>
      <p:pic>
        <p:nvPicPr>
          <p:cNvPr id="178" name="Google Shape;178;p27"/>
          <p:cNvPicPr preferRelativeResize="0"/>
          <p:nvPr/>
        </p:nvPicPr>
        <p:blipFill rotWithShape="1">
          <a:blip r:embed="rId5">
            <a:alphaModFix/>
          </a:blip>
          <a:srcRect l="33068" r="6665"/>
          <a:stretch/>
        </p:blipFill>
        <p:spPr>
          <a:xfrm>
            <a:off x="6191775" y="0"/>
            <a:ext cx="2952225" cy="2571750"/>
          </a:xfrm>
          <a:prstGeom prst="rect">
            <a:avLst/>
          </a:prstGeom>
          <a:noFill/>
          <a:ln w="38100" cap="flat" cmpd="sng">
            <a:solidFill>
              <a:srgbClr val="274E13"/>
            </a:solidFill>
            <a:prstDash val="solid"/>
            <a:round/>
            <a:headEnd type="none" w="sm" len="sm"/>
            <a:tailEnd type="none" w="sm" len="sm"/>
          </a:ln>
        </p:spPr>
      </p:pic>
      <p:pic>
        <p:nvPicPr>
          <p:cNvPr id="179" name="Google Shape;179;p27"/>
          <p:cNvPicPr preferRelativeResize="0"/>
          <p:nvPr/>
        </p:nvPicPr>
        <p:blipFill rotWithShape="1">
          <a:blip r:embed="rId6">
            <a:alphaModFix/>
          </a:blip>
          <a:srcRect l="28808" r="13792"/>
          <a:stretch/>
        </p:blipFill>
        <p:spPr>
          <a:xfrm>
            <a:off x="6191775" y="2571750"/>
            <a:ext cx="2952225" cy="2571750"/>
          </a:xfrm>
          <a:prstGeom prst="rect">
            <a:avLst/>
          </a:prstGeom>
          <a:noFill/>
          <a:ln w="38100" cap="flat" cmpd="sng">
            <a:solidFill>
              <a:srgbClr val="274E13"/>
            </a:solidFill>
            <a:prstDash val="solid"/>
            <a:round/>
            <a:headEnd type="none" w="sm" len="sm"/>
            <a:tailEnd type="none" w="sm" len="sm"/>
          </a:ln>
        </p:spPr>
      </p:pic>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8"/>
          <p:cNvSpPr txBox="1"/>
          <p:nvPr/>
        </p:nvSpPr>
        <p:spPr>
          <a:xfrm>
            <a:off x="586350" y="3616225"/>
            <a:ext cx="7971300" cy="1377600"/>
          </a:xfrm>
          <a:prstGeom prst="rect">
            <a:avLst/>
          </a:prstGeom>
          <a:noFill/>
          <a:ln>
            <a:noFill/>
          </a:ln>
        </p:spPr>
        <p:txBody>
          <a:bodyPr spcFirstLastPara="1" wrap="square" lIns="91425" tIns="91425" rIns="91425" bIns="91425" anchor="t" anchorCtr="0">
            <a:spAutoFit/>
          </a:bodyPr>
          <a:lstStyle/>
          <a:p>
            <a:pPr marL="0" lvl="0" indent="0" algn="ctr" rtl="0">
              <a:lnSpc>
                <a:spcPct val="115000"/>
              </a:lnSpc>
              <a:spcBef>
                <a:spcPts val="0"/>
              </a:spcBef>
              <a:spcAft>
                <a:spcPts val="0"/>
              </a:spcAft>
              <a:buNone/>
            </a:pPr>
            <a:r>
              <a:rPr lang="en" sz="3000" b="1">
                <a:solidFill>
                  <a:srgbClr val="274E13"/>
                </a:solidFill>
                <a:latin typeface="Courier New"/>
                <a:ea typeface="Courier New"/>
                <a:cs typeface="Courier New"/>
                <a:sym typeface="Courier New"/>
              </a:rPr>
              <a:t>WATCH</a:t>
            </a:r>
            <a:endParaRPr sz="3000" b="1">
              <a:solidFill>
                <a:srgbClr val="274E13"/>
              </a:solidFill>
              <a:latin typeface="Courier New"/>
              <a:ea typeface="Courier New"/>
              <a:cs typeface="Courier New"/>
              <a:sym typeface="Courier New"/>
            </a:endParaRPr>
          </a:p>
          <a:p>
            <a:pPr marL="0" lvl="0" indent="0" algn="ctr" rtl="0">
              <a:lnSpc>
                <a:spcPct val="115000"/>
              </a:lnSpc>
              <a:spcBef>
                <a:spcPts val="0"/>
              </a:spcBef>
              <a:spcAft>
                <a:spcPts val="0"/>
              </a:spcAft>
              <a:buClr>
                <a:schemeClr val="dk1"/>
              </a:buClr>
              <a:buSzPts val="1100"/>
              <a:buFont typeface="Arial"/>
              <a:buNone/>
            </a:pPr>
            <a:r>
              <a:rPr lang="en" sz="2000">
                <a:latin typeface="Courier New"/>
                <a:ea typeface="Courier New"/>
                <a:cs typeface="Courier New"/>
                <a:sym typeface="Courier New"/>
              </a:rPr>
              <a:t>Hanging On: Why Pacific Lamprey Matter to Columbia Basin Tribes: </a:t>
            </a:r>
            <a:r>
              <a:rPr lang="en" sz="2000" u="sng">
                <a:solidFill>
                  <a:srgbClr val="1155CC"/>
                </a:solidFill>
                <a:latin typeface="Courier New"/>
                <a:ea typeface="Courier New"/>
                <a:cs typeface="Courier New"/>
                <a:sym typeface="Courier New"/>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https://vimeo.com/53885580</a:t>
            </a:r>
            <a:endParaRPr sz="2000">
              <a:latin typeface="Courier New"/>
              <a:ea typeface="Courier New"/>
              <a:cs typeface="Courier New"/>
              <a:sym typeface="Courier New"/>
            </a:endParaRPr>
          </a:p>
        </p:txBody>
      </p:sp>
      <p:pic>
        <p:nvPicPr>
          <p:cNvPr id="185" name="Google Shape;185;p28"/>
          <p:cNvPicPr preferRelativeResize="0"/>
          <p:nvPr/>
        </p:nvPicPr>
        <p:blipFill>
          <a:blip r:embed="rId5">
            <a:alphaModFix/>
          </a:blip>
          <a:stretch>
            <a:fillRect/>
          </a:stretch>
        </p:blipFill>
        <p:spPr>
          <a:xfrm>
            <a:off x="1297050" y="152400"/>
            <a:ext cx="6549892" cy="3463824"/>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pic>
        <p:nvPicPr>
          <p:cNvPr id="190" name="Google Shape;190;p29"/>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191" name="Google Shape;191;p29"/>
          <p:cNvSpPr txBox="1">
            <a:spLocks noGrp="1"/>
          </p:cNvSpPr>
          <p:nvPr>
            <p:ph type="title"/>
          </p:nvPr>
        </p:nvSpPr>
        <p:spPr>
          <a:xfrm>
            <a:off x="311700" y="349750"/>
            <a:ext cx="5644500" cy="9834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Camas</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00" b="1">
                <a:solidFill>
                  <a:srgbClr val="274E13"/>
                </a:solidFill>
                <a:latin typeface="Courier New"/>
                <a:ea typeface="Courier New"/>
                <a:cs typeface="Courier New"/>
                <a:sym typeface="Courier New"/>
              </a:rPr>
              <a:t>lakamas</a:t>
            </a:r>
            <a:endParaRPr sz="2000" b="1">
              <a:solidFill>
                <a:srgbClr val="274E13"/>
              </a:solidFill>
              <a:latin typeface="Courier New"/>
              <a:ea typeface="Courier New"/>
              <a:cs typeface="Courier New"/>
              <a:sym typeface="Courier New"/>
            </a:endParaRPr>
          </a:p>
        </p:txBody>
      </p:sp>
      <p:sp>
        <p:nvSpPr>
          <p:cNvPr id="192" name="Google Shape;192;p29"/>
          <p:cNvSpPr txBox="1">
            <a:spLocks noGrp="1"/>
          </p:cNvSpPr>
          <p:nvPr>
            <p:ph type="body" idx="1"/>
          </p:nvPr>
        </p:nvSpPr>
        <p:spPr>
          <a:xfrm>
            <a:off x="311700" y="1388100"/>
            <a:ext cx="5644500" cy="2772600"/>
          </a:xfrm>
          <a:prstGeom prst="rect">
            <a:avLst/>
          </a:prstGeom>
          <a:solidFill>
            <a:srgbClr val="FFFFFF">
              <a:alpha val="70830"/>
            </a:srgbClr>
          </a:solidFill>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
                <a:solidFill>
                  <a:schemeClr val="dk1"/>
                </a:solidFill>
                <a:latin typeface="Nunito"/>
                <a:ea typeface="Nunito"/>
                <a:cs typeface="Nunito"/>
                <a:sym typeface="Nunito"/>
              </a:rPr>
              <a:t>Camas was a main food source for the Native peoples in the Willamette Valley.</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It grows in muddy, wet meadows and the bulbs are harvested in the summer using a wooden digging stick.</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Camas bulbs were first baked before they could be processed to eat. Bulbs can be eaten immediately out of the earth oven, or they could be made into camas cakes, dried, or combined with other foods. </a:t>
            </a:r>
            <a:endParaRPr>
              <a:solidFill>
                <a:schemeClr val="dk1"/>
              </a:solidFill>
              <a:latin typeface="Nunito"/>
              <a:ea typeface="Nunito"/>
              <a:cs typeface="Nunito"/>
              <a:sym typeface="Nunito"/>
            </a:endParaRPr>
          </a:p>
        </p:txBody>
      </p:sp>
      <p:pic>
        <p:nvPicPr>
          <p:cNvPr id="193" name="Google Shape;193;p29"/>
          <p:cNvPicPr preferRelativeResize="0"/>
          <p:nvPr/>
        </p:nvPicPr>
        <p:blipFill rotWithShape="1">
          <a:blip r:embed="rId5">
            <a:alphaModFix/>
          </a:blip>
          <a:srcRect l="6156" b="42759"/>
          <a:stretch/>
        </p:blipFill>
        <p:spPr>
          <a:xfrm>
            <a:off x="6334050" y="0"/>
            <a:ext cx="2809951" cy="2571750"/>
          </a:xfrm>
          <a:prstGeom prst="rect">
            <a:avLst/>
          </a:prstGeom>
          <a:noFill/>
          <a:ln w="38100" cap="flat" cmpd="sng">
            <a:solidFill>
              <a:srgbClr val="274E13"/>
            </a:solidFill>
            <a:prstDash val="solid"/>
            <a:round/>
            <a:headEnd type="none" w="sm" len="sm"/>
            <a:tailEnd type="none" w="sm" len="sm"/>
          </a:ln>
        </p:spPr>
      </p:pic>
      <p:pic>
        <p:nvPicPr>
          <p:cNvPr id="194" name="Google Shape;194;p29"/>
          <p:cNvPicPr preferRelativeResize="0"/>
          <p:nvPr/>
        </p:nvPicPr>
        <p:blipFill rotWithShape="1">
          <a:blip r:embed="rId6">
            <a:alphaModFix/>
          </a:blip>
          <a:srcRect l="13768" r="19198"/>
          <a:stretch/>
        </p:blipFill>
        <p:spPr>
          <a:xfrm>
            <a:off x="6321800" y="2571750"/>
            <a:ext cx="2809950" cy="2571750"/>
          </a:xfrm>
          <a:prstGeom prst="rect">
            <a:avLst/>
          </a:prstGeom>
          <a:noFill/>
          <a:ln w="38100" cap="flat" cmpd="sng">
            <a:solidFill>
              <a:srgbClr val="274E13"/>
            </a:solidFill>
            <a:prstDash val="solid"/>
            <a:round/>
            <a:headEnd type="none" w="sm" len="sm"/>
            <a:tailEnd type="none" w="sm" len="sm"/>
          </a:ln>
        </p:spPr>
      </p:pic>
      <p:pic>
        <p:nvPicPr>
          <p:cNvPr id="195" name="Google Shape;195;p29"/>
          <p:cNvPicPr preferRelativeResize="0"/>
          <p:nvPr/>
        </p:nvPicPr>
        <p:blipFill>
          <a:blip r:embed="rId7">
            <a:alphaModFix/>
          </a:blip>
          <a:stretch>
            <a:fillRect/>
          </a:stretch>
        </p:blipFill>
        <p:spPr>
          <a:xfrm>
            <a:off x="1773660" y="4082475"/>
            <a:ext cx="2720576" cy="1061025"/>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0"/>
          <p:cNvSpPr txBox="1">
            <a:spLocks noGrp="1"/>
          </p:cNvSpPr>
          <p:nvPr>
            <p:ph type="body" idx="1"/>
          </p:nvPr>
        </p:nvSpPr>
        <p:spPr>
          <a:xfrm>
            <a:off x="0" y="0"/>
            <a:ext cx="5750100" cy="5355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1200"/>
              </a:spcAft>
              <a:buNone/>
            </a:pPr>
            <a:r>
              <a:rPr lang="en" b="1" dirty="0">
                <a:solidFill>
                  <a:srgbClr val="274E13"/>
                </a:solidFill>
                <a:latin typeface="Courier New"/>
                <a:ea typeface="Courier New"/>
                <a:cs typeface="Courier New"/>
                <a:sym typeface="Courier New"/>
              </a:rPr>
              <a:t>Additional Resources</a:t>
            </a:r>
            <a:endParaRPr b="1" dirty="0">
              <a:solidFill>
                <a:srgbClr val="274E13"/>
              </a:solidFill>
              <a:latin typeface="Courier New"/>
              <a:ea typeface="Courier New"/>
              <a:cs typeface="Courier New"/>
              <a:sym typeface="Courier New"/>
            </a:endParaRPr>
          </a:p>
        </p:txBody>
      </p:sp>
      <p:sp>
        <p:nvSpPr>
          <p:cNvPr id="201" name="Google Shape;201;p30"/>
          <p:cNvSpPr txBox="1"/>
          <p:nvPr/>
        </p:nvSpPr>
        <p:spPr>
          <a:xfrm>
            <a:off x="154650" y="712475"/>
            <a:ext cx="8834700" cy="3847177"/>
          </a:xfrm>
          <a:prstGeom prst="rect">
            <a:avLst/>
          </a:prstGeom>
          <a:noFill/>
          <a:ln>
            <a:noFill/>
          </a:ln>
        </p:spPr>
        <p:txBody>
          <a:bodyPr spcFirstLastPara="1" wrap="square" lIns="91425" tIns="91425" rIns="91425" bIns="91425" anchor="t" anchorCtr="0">
            <a:spAutoFit/>
          </a:bodyPr>
          <a:lstStyle/>
          <a:p>
            <a:pPr marL="457200" lvl="0" indent="-317500" algn="l" rtl="0">
              <a:lnSpc>
                <a:spcPct val="100000"/>
              </a:lnSpc>
              <a:spcBef>
                <a:spcPts val="120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Tribe celebrates return of this year's first salmon</a:t>
            </a:r>
            <a:r>
              <a:rPr lang="en" sz="1200" dirty="0">
                <a:solidFill>
                  <a:schemeClr val="lt1"/>
                </a:solidFill>
                <a:latin typeface="Nunito"/>
                <a:ea typeface="Nunito"/>
                <a:cs typeface="Nunito"/>
                <a:sym typeface="Nunito"/>
              </a:rPr>
              <a:t> - Smoke Signals Article</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Tribal Government Day honors Native First Foods</a:t>
            </a:r>
            <a:r>
              <a:rPr lang="en" sz="1200" dirty="0">
                <a:solidFill>
                  <a:schemeClr val="lt1"/>
                </a:solidFill>
                <a:latin typeface="Nunito"/>
                <a:ea typeface="Nunito"/>
                <a:cs typeface="Nunito"/>
                <a:sym typeface="Nunito"/>
              </a:rPr>
              <a:t> - Smoke Signals Article</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Coho salmon return to Agency Creek</a:t>
            </a:r>
            <a:r>
              <a:rPr lang="en" sz="1200" dirty="0">
                <a:solidFill>
                  <a:schemeClr val="lt1"/>
                </a:solidFill>
                <a:latin typeface="Nunito"/>
                <a:ea typeface="Nunito"/>
                <a:cs typeface="Nunito"/>
                <a:sym typeface="Nunito"/>
              </a:rPr>
              <a:t> - Smoke Signals Video</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Grand Ronde returns to the Willamette Falls fishing platform</a:t>
            </a:r>
            <a:r>
              <a:rPr lang="en" sz="1200" dirty="0">
                <a:solidFill>
                  <a:schemeClr val="lt1"/>
                </a:solidFill>
                <a:latin typeface="Nunito"/>
                <a:ea typeface="Nunito"/>
                <a:cs typeface="Nunito"/>
                <a:sym typeface="Nunito"/>
              </a:rPr>
              <a:t> - Smoke Signals Video</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The First Fish Celebration</a:t>
            </a:r>
            <a:r>
              <a:rPr lang="en" sz="1200" dirty="0">
                <a:solidFill>
                  <a:schemeClr val="lt1"/>
                </a:solidFill>
                <a:latin typeface="Nunito"/>
                <a:ea typeface="Nunito"/>
                <a:cs typeface="Nunito"/>
                <a:sym typeface="Nunito"/>
              </a:rPr>
              <a:t> - Smoke Signals Video</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nsayka munk-smuk kʰapa kʼwənat (We Smoke Salmon)</a:t>
            </a:r>
            <a:r>
              <a:rPr lang="en" sz="1200" dirty="0">
                <a:solidFill>
                  <a:schemeClr val="lt1"/>
                </a:solidFill>
                <a:latin typeface="Nunito"/>
                <a:ea typeface="Nunito"/>
                <a:cs typeface="Nunito"/>
                <a:sym typeface="Nunito"/>
              </a:rPr>
              <a:t> - CTGR Cultural Edu. Video</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Coyote Builds Willamette Falls and the Magic Fish Trap</a:t>
            </a:r>
            <a:r>
              <a:rPr lang="en" sz="1200" dirty="0">
                <a:solidFill>
                  <a:schemeClr val="accent1"/>
                </a:solidFill>
                <a:latin typeface="Nunito"/>
                <a:ea typeface="Nunito"/>
                <a:cs typeface="Nunito"/>
                <a:sym typeface="Nunito"/>
              </a:rPr>
              <a:t> </a:t>
            </a:r>
            <a:r>
              <a:rPr lang="en" sz="1200" dirty="0">
                <a:solidFill>
                  <a:schemeClr val="lt1"/>
                </a:solidFill>
                <a:latin typeface="Nunito"/>
                <a:ea typeface="Nunito"/>
                <a:cs typeface="Nunito"/>
                <a:sym typeface="Nunito"/>
              </a:rPr>
              <a:t>- CTGR Traditional Story Video</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1">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Coyote and the Fish Trap Recorded in Chinuk Wawa</a:t>
            </a:r>
            <a:r>
              <a:rPr lang="en" sz="1200" dirty="0">
                <a:solidFill>
                  <a:schemeClr val="lt1"/>
                </a:solidFill>
                <a:latin typeface="Nunito"/>
                <a:ea typeface="Nunito"/>
                <a:cs typeface="Nunito"/>
                <a:sym typeface="Nunito"/>
              </a:rPr>
              <a:t> - CTGR Traditional Story Video</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2">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Grand Ronde tribes call on Congress to help lift Oregon hunting and fishing restrictions</a:t>
            </a:r>
            <a:r>
              <a:rPr lang="en" sz="1200" dirty="0">
                <a:solidFill>
                  <a:schemeClr val="lt1"/>
                </a:solidFill>
                <a:latin typeface="Nunito"/>
                <a:ea typeface="Nunito"/>
                <a:cs typeface="Nunito"/>
                <a:sym typeface="Nunito"/>
              </a:rPr>
              <a:t> - OPB Article</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Thriving Together: Salmon, Berries, and People | Hakai Magazine</a:t>
            </a:r>
            <a:r>
              <a:rPr lang="en" sz="1200" dirty="0">
                <a:solidFill>
                  <a:schemeClr val="accent1"/>
                </a:solidFill>
                <a:latin typeface="Nunito"/>
                <a:ea typeface="Nunito"/>
                <a:cs typeface="Nunito"/>
                <a:sym typeface="Nunito"/>
              </a:rPr>
              <a:t> </a:t>
            </a:r>
            <a:endParaRPr sz="1200" dirty="0">
              <a:solidFill>
                <a:schemeClr val="accen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4">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Camas.pdf</a:t>
            </a:r>
            <a:r>
              <a:rPr lang="en" sz="1200" dirty="0">
                <a:solidFill>
                  <a:schemeClr val="accent1"/>
                </a:solidFill>
                <a:latin typeface="Nunito"/>
                <a:ea typeface="Nunito"/>
                <a:cs typeface="Nunito"/>
                <a:sym typeface="Nunito"/>
              </a:rPr>
              <a:t> </a:t>
            </a:r>
            <a:r>
              <a:rPr lang="en" sz="1200" dirty="0">
                <a:solidFill>
                  <a:schemeClr val="lt1"/>
                </a:solidFill>
                <a:latin typeface="Nunito"/>
                <a:ea typeface="Nunito"/>
                <a:cs typeface="Nunito"/>
                <a:sym typeface="Nunito"/>
              </a:rPr>
              <a:t>- CTGR Book</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Let's Go Eeling.pdf</a:t>
            </a:r>
            <a:r>
              <a:rPr lang="en" sz="1200" dirty="0">
                <a:solidFill>
                  <a:schemeClr val="accent1"/>
                </a:solidFill>
                <a:latin typeface="Nunito"/>
                <a:ea typeface="Nunito"/>
                <a:cs typeface="Nunito"/>
                <a:sym typeface="Nunito"/>
              </a:rPr>
              <a:t> </a:t>
            </a:r>
            <a:r>
              <a:rPr lang="en" sz="1200" dirty="0">
                <a:solidFill>
                  <a:schemeClr val="lt1"/>
                </a:solidFill>
                <a:latin typeface="Nunito"/>
                <a:ea typeface="Nunito"/>
                <a:cs typeface="Nunito"/>
                <a:sym typeface="Nunito"/>
              </a:rPr>
              <a:t>- CTGR Book</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People of the Falls</a:t>
            </a:r>
            <a:r>
              <a:rPr lang="en" sz="1200" dirty="0"/>
              <a:t> </a:t>
            </a:r>
            <a:r>
              <a:rPr lang="en" sz="1200" dirty="0">
                <a:solidFill>
                  <a:schemeClr val="lt1"/>
                </a:solidFill>
              </a:rPr>
              <a:t>- </a:t>
            </a:r>
            <a:r>
              <a:rPr lang="en" sz="1200" dirty="0">
                <a:solidFill>
                  <a:schemeClr val="lt1"/>
                </a:solidFill>
                <a:latin typeface="Nunito"/>
                <a:ea typeface="Nunito"/>
                <a:cs typeface="Nunito"/>
                <a:sym typeface="Nunito"/>
              </a:rPr>
              <a:t>CTGR Video</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7">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Home</a:t>
            </a:r>
            <a:r>
              <a:rPr lang="en" sz="1200" dirty="0">
                <a:solidFill>
                  <a:schemeClr val="lt1"/>
                </a:solidFill>
                <a:latin typeface="Nunito"/>
                <a:ea typeface="Nunito"/>
                <a:cs typeface="Nunito"/>
                <a:sym typeface="Nunito"/>
              </a:rPr>
              <a:t> - CTGR Video</a:t>
            </a:r>
            <a:endParaRPr sz="1200" dirty="0">
              <a:solidFill>
                <a:schemeClr val="lt1"/>
              </a:solidFill>
              <a:latin typeface="Nunito"/>
              <a:ea typeface="Nunito"/>
              <a:cs typeface="Nunito"/>
              <a:sym typeface="Nunito"/>
            </a:endParaRPr>
          </a:p>
          <a:p>
            <a:pPr marL="457200" lvl="0" indent="0" algn="l" rtl="0">
              <a:lnSpc>
                <a:spcPct val="100000"/>
              </a:lnSpc>
              <a:spcBef>
                <a:spcPts val="0"/>
              </a:spcBef>
              <a:spcAft>
                <a:spcPts val="0"/>
              </a:spcAft>
              <a:buNone/>
            </a:pP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dirty="0">
                <a:solidFill>
                  <a:schemeClr val="lt1"/>
                </a:solidFill>
                <a:latin typeface="Nunito"/>
                <a:ea typeface="Nunito"/>
                <a:cs typeface="Nunito"/>
                <a:sym typeface="Nunito"/>
              </a:rPr>
              <a:t>CTGR Video Series:</a:t>
            </a:r>
            <a:endParaRPr sz="1200" dirty="0">
              <a:solidFill>
                <a:schemeClr val="lt1"/>
              </a:solidFill>
              <a:latin typeface="Nunito"/>
              <a:ea typeface="Nunito"/>
              <a:cs typeface="Nunito"/>
              <a:sym typeface="Nunito"/>
            </a:endParaRPr>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8">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Tribal member Reyn Leno, talks about the consequences of the consent decree</a:t>
            </a:r>
            <a:endParaRPr sz="1200" dirty="0"/>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19">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Tribal member Bobby Mercier, on how the consent decree has impacted his family and community.</a:t>
            </a:r>
            <a:endParaRPr sz="1200" dirty="0"/>
          </a:p>
          <a:p>
            <a:pPr marL="457200" lvl="0" indent="-317500" algn="l" rtl="0">
              <a:lnSpc>
                <a:spcPct val="100000"/>
              </a:lnSpc>
              <a:spcBef>
                <a:spcPts val="0"/>
              </a:spcBef>
              <a:spcAft>
                <a:spcPts val="0"/>
              </a:spcAft>
              <a:buClr>
                <a:schemeClr val="lt1"/>
              </a:buClr>
              <a:buSzPts val="1400"/>
              <a:buFont typeface="Nunito"/>
              <a:buChar char="❖"/>
            </a:pPr>
            <a:r>
              <a:rPr lang="en" sz="1200" u="sng" dirty="0">
                <a:solidFill>
                  <a:schemeClr val="accent1"/>
                </a:solidFill>
                <a:latin typeface="Nunito"/>
                <a:ea typeface="Nunito"/>
                <a:cs typeface="Nunito"/>
                <a:sym typeface="Nunito"/>
                <a:hlinkClick r:id="rId20">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Tribal member Sara Thompson, the Tribe’s only female ceremonial fisher, speaks to the consent decree</a:t>
            </a:r>
            <a:r>
              <a:rPr lang="en" sz="1200" dirty="0">
                <a:solidFill>
                  <a:schemeClr val="accent1"/>
                </a:solidFill>
                <a:latin typeface="Nunito"/>
                <a:ea typeface="Nunito"/>
                <a:cs typeface="Nunito"/>
                <a:sym typeface="Nunito"/>
              </a:rPr>
              <a:t> </a:t>
            </a:r>
            <a:endParaRPr sz="1200" dirty="0">
              <a:solidFill>
                <a:schemeClr val="accent1"/>
              </a:solidFill>
              <a:latin typeface="Nunito"/>
              <a:ea typeface="Nunito"/>
              <a:cs typeface="Nunito"/>
              <a:sym typeface="Nunito"/>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62" name="Google Shape;62;p14"/>
          <p:cNvSpPr txBox="1">
            <a:spLocks noGrp="1"/>
          </p:cNvSpPr>
          <p:nvPr>
            <p:ph type="title"/>
          </p:nvPr>
        </p:nvSpPr>
        <p:spPr>
          <a:xfrm>
            <a:off x="2059075" y="445025"/>
            <a:ext cx="5025900" cy="5727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Where is Grand Ronde?</a:t>
            </a:r>
            <a:endParaRPr sz="3020" b="1">
              <a:solidFill>
                <a:srgbClr val="274E13"/>
              </a:solidFill>
              <a:latin typeface="Courier New"/>
              <a:ea typeface="Courier New"/>
              <a:cs typeface="Courier New"/>
              <a:sym typeface="Courier New"/>
            </a:endParaRPr>
          </a:p>
        </p:txBody>
      </p:sp>
      <p:pic>
        <p:nvPicPr>
          <p:cNvPr id="63" name="Google Shape;63;p14"/>
          <p:cNvPicPr preferRelativeResize="0"/>
          <p:nvPr/>
        </p:nvPicPr>
        <p:blipFill>
          <a:blip r:embed="rId5">
            <a:alphaModFix/>
          </a:blip>
          <a:stretch>
            <a:fillRect/>
          </a:stretch>
        </p:blipFill>
        <p:spPr>
          <a:xfrm>
            <a:off x="2059075" y="1151950"/>
            <a:ext cx="5025851" cy="3534751"/>
          </a:xfrm>
          <a:prstGeom prst="rect">
            <a:avLst/>
          </a:prstGeom>
          <a:noFill/>
          <a:ln w="38100" cap="flat" cmpd="sng">
            <a:solidFill>
              <a:srgbClr val="274E13"/>
            </a:solidFill>
            <a:prstDash val="solid"/>
            <a:round/>
            <a:headEnd type="none" w="sm" len="sm"/>
            <a:tailEnd type="none" w="sm" len="sm"/>
          </a:ln>
        </p:spPr>
      </p:pic>
      <p:pic>
        <p:nvPicPr>
          <p:cNvPr id="64" name="Google Shape;64;p14"/>
          <p:cNvPicPr preferRelativeResize="0"/>
          <p:nvPr/>
        </p:nvPicPr>
        <p:blipFill>
          <a:blip r:embed="rId6">
            <a:alphaModFix/>
          </a:blip>
          <a:stretch>
            <a:fillRect/>
          </a:stretch>
        </p:blipFill>
        <p:spPr>
          <a:xfrm>
            <a:off x="3895302" y="1868424"/>
            <a:ext cx="197175" cy="187651"/>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5"/>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70" name="Google Shape;70;p15"/>
          <p:cNvSpPr txBox="1">
            <a:spLocks noGrp="1"/>
          </p:cNvSpPr>
          <p:nvPr>
            <p:ph type="title"/>
          </p:nvPr>
        </p:nvSpPr>
        <p:spPr>
          <a:xfrm>
            <a:off x="268825" y="341975"/>
            <a:ext cx="8520600" cy="5727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2320" b="1">
                <a:solidFill>
                  <a:srgbClr val="274E13"/>
                </a:solidFill>
                <a:latin typeface="Courier New"/>
                <a:ea typeface="Courier New"/>
                <a:cs typeface="Courier New"/>
                <a:sym typeface="Courier New"/>
              </a:rPr>
              <a:t>What is the Confederated Tribes of Grand Ronde?</a:t>
            </a:r>
            <a:endParaRPr sz="2320" b="1">
              <a:solidFill>
                <a:srgbClr val="274E13"/>
              </a:solidFill>
              <a:latin typeface="Courier New"/>
              <a:ea typeface="Courier New"/>
              <a:cs typeface="Courier New"/>
              <a:sym typeface="Courier New"/>
            </a:endParaRPr>
          </a:p>
        </p:txBody>
      </p:sp>
      <p:pic>
        <p:nvPicPr>
          <p:cNvPr id="71" name="Google Shape;71;p15"/>
          <p:cNvPicPr preferRelativeResize="0"/>
          <p:nvPr/>
        </p:nvPicPr>
        <p:blipFill rotWithShape="1">
          <a:blip r:embed="rId5">
            <a:alphaModFix/>
          </a:blip>
          <a:srcRect t="3887" b="4428"/>
          <a:stretch/>
        </p:blipFill>
        <p:spPr>
          <a:xfrm>
            <a:off x="268825" y="964525"/>
            <a:ext cx="2348100" cy="4080708"/>
          </a:xfrm>
          <a:prstGeom prst="rect">
            <a:avLst/>
          </a:prstGeom>
          <a:noFill/>
          <a:ln>
            <a:noFill/>
          </a:ln>
        </p:spPr>
      </p:pic>
      <p:sp>
        <p:nvSpPr>
          <p:cNvPr id="72" name="Google Shape;72;p15"/>
          <p:cNvSpPr txBox="1"/>
          <p:nvPr/>
        </p:nvSpPr>
        <p:spPr>
          <a:xfrm>
            <a:off x="2693725" y="964525"/>
            <a:ext cx="6095700" cy="2055000"/>
          </a:xfrm>
          <a:prstGeom prst="rect">
            <a:avLst/>
          </a:prstGeom>
          <a:solidFill>
            <a:srgbClr val="FFFFFF">
              <a:alpha val="70830"/>
            </a:srgbClr>
          </a:solidFill>
          <a:ln>
            <a:noFill/>
          </a:ln>
        </p:spPr>
        <p:txBody>
          <a:bodyPr spcFirstLastPara="1" wrap="square" lIns="91425" tIns="91425" rIns="91425" bIns="91425" anchor="t" anchorCtr="0">
            <a:spAutoFit/>
          </a:bodyPr>
          <a:lstStyle/>
          <a:p>
            <a:pPr marL="457200" lvl="0" indent="-314325" algn="l" rtl="0">
              <a:spcBef>
                <a:spcPts val="0"/>
              </a:spcBef>
              <a:spcAft>
                <a:spcPts val="0"/>
              </a:spcAft>
              <a:buClr>
                <a:schemeClr val="dk1"/>
              </a:buClr>
              <a:buSzPts val="1350"/>
              <a:buFont typeface="Nunito"/>
              <a:buChar char="●"/>
            </a:pPr>
            <a:r>
              <a:rPr lang="en" sz="1350">
                <a:solidFill>
                  <a:schemeClr val="dk1"/>
                </a:solidFill>
                <a:latin typeface="Nunito"/>
                <a:ea typeface="Nunito"/>
                <a:cs typeface="Nunito"/>
                <a:sym typeface="Nunito"/>
              </a:rPr>
              <a:t>Often referred to as CTGR</a:t>
            </a:r>
            <a:endParaRPr sz="1350">
              <a:solidFill>
                <a:schemeClr val="dk1"/>
              </a:solidFill>
              <a:latin typeface="Nunito"/>
              <a:ea typeface="Nunito"/>
              <a:cs typeface="Nunito"/>
              <a:sym typeface="Nunito"/>
            </a:endParaRPr>
          </a:p>
          <a:p>
            <a:pPr marL="457200" lvl="0" indent="-314325" algn="l" rtl="0">
              <a:spcBef>
                <a:spcPts val="0"/>
              </a:spcBef>
              <a:spcAft>
                <a:spcPts val="0"/>
              </a:spcAft>
              <a:buClr>
                <a:schemeClr val="dk1"/>
              </a:buClr>
              <a:buSzPts val="1350"/>
              <a:buFont typeface="Nunito"/>
              <a:buChar char="●"/>
            </a:pPr>
            <a:r>
              <a:rPr lang="en" sz="1350">
                <a:solidFill>
                  <a:schemeClr val="dk1"/>
                </a:solidFill>
                <a:latin typeface="Nunito"/>
                <a:ea typeface="Nunito"/>
                <a:cs typeface="Nunito"/>
                <a:sym typeface="Nunito"/>
              </a:rPr>
              <a:t>One of the nine federally recognized Native American tribes in Oregon.</a:t>
            </a:r>
            <a:endParaRPr sz="1350">
              <a:solidFill>
                <a:schemeClr val="dk1"/>
              </a:solidFill>
              <a:latin typeface="Nunito"/>
              <a:ea typeface="Nunito"/>
              <a:cs typeface="Nunito"/>
              <a:sym typeface="Nunito"/>
            </a:endParaRPr>
          </a:p>
          <a:p>
            <a:pPr marL="457200" lvl="0" indent="-314325" algn="l" rtl="0">
              <a:spcBef>
                <a:spcPts val="0"/>
              </a:spcBef>
              <a:spcAft>
                <a:spcPts val="0"/>
              </a:spcAft>
              <a:buClr>
                <a:schemeClr val="dk1"/>
              </a:buClr>
              <a:buSzPts val="1350"/>
              <a:buFont typeface="Nunito"/>
              <a:buChar char="●"/>
            </a:pPr>
            <a:r>
              <a:rPr lang="en" sz="1350">
                <a:solidFill>
                  <a:schemeClr val="dk1"/>
                </a:solidFill>
                <a:latin typeface="Nunito"/>
                <a:ea typeface="Nunito"/>
                <a:cs typeface="Nunito"/>
                <a:sym typeface="Nunito"/>
              </a:rPr>
              <a:t>Made up of more than 27 different bands and tribes across Oregon and brought together on the reservation in Grand Ronde, Oregon.</a:t>
            </a:r>
            <a:endParaRPr sz="1350">
              <a:solidFill>
                <a:schemeClr val="dk1"/>
              </a:solidFill>
              <a:latin typeface="Nunito"/>
              <a:ea typeface="Nunito"/>
              <a:cs typeface="Nunito"/>
              <a:sym typeface="Nunito"/>
            </a:endParaRPr>
          </a:p>
          <a:p>
            <a:pPr marL="457200" lvl="0" indent="-314325" algn="l" rtl="0">
              <a:spcBef>
                <a:spcPts val="0"/>
              </a:spcBef>
              <a:spcAft>
                <a:spcPts val="0"/>
              </a:spcAft>
              <a:buClr>
                <a:schemeClr val="dk1"/>
              </a:buClr>
              <a:buSzPts val="1350"/>
              <a:buFont typeface="Nunito"/>
              <a:buChar char="●"/>
            </a:pPr>
            <a:r>
              <a:rPr lang="en" sz="1350">
                <a:solidFill>
                  <a:schemeClr val="dk1"/>
                </a:solidFill>
                <a:latin typeface="Nunito"/>
                <a:ea typeface="Nunito"/>
                <a:cs typeface="Nunito"/>
                <a:sym typeface="Nunito"/>
              </a:rPr>
              <a:t>They have a unique culture, language and set of traditions practiced by their people. </a:t>
            </a:r>
            <a:endParaRPr sz="1350">
              <a:solidFill>
                <a:schemeClr val="dk1"/>
              </a:solidFill>
              <a:latin typeface="Nunito"/>
              <a:ea typeface="Nunito"/>
              <a:cs typeface="Nunito"/>
              <a:sym typeface="Nunito"/>
            </a:endParaRPr>
          </a:p>
          <a:p>
            <a:pPr marL="457200" lvl="0" indent="-314325" algn="l" rtl="0">
              <a:spcBef>
                <a:spcPts val="0"/>
              </a:spcBef>
              <a:spcAft>
                <a:spcPts val="0"/>
              </a:spcAft>
              <a:buClr>
                <a:schemeClr val="dk1"/>
              </a:buClr>
              <a:buSzPts val="1350"/>
              <a:buFont typeface="Nunito"/>
              <a:buChar char="●"/>
            </a:pPr>
            <a:r>
              <a:rPr lang="en" sz="1350">
                <a:solidFill>
                  <a:schemeClr val="dk1"/>
                </a:solidFill>
                <a:latin typeface="Nunito"/>
                <a:ea typeface="Nunito"/>
                <a:cs typeface="Nunito"/>
                <a:sym typeface="Nunito"/>
              </a:rPr>
              <a:t>The Grand Ronde government, Tribal Council and main campus is currently located in Grand Ronde, Oregon.</a:t>
            </a:r>
            <a:endParaRPr sz="1350">
              <a:solidFill>
                <a:schemeClr val="dk1"/>
              </a:solidFill>
              <a:latin typeface="Nunito"/>
              <a:ea typeface="Nunito"/>
              <a:cs typeface="Nunito"/>
              <a:sym typeface="Nunito"/>
            </a:endParaRPr>
          </a:p>
          <a:p>
            <a:pPr marL="457200" lvl="0" indent="-314325" algn="l" rtl="0">
              <a:spcBef>
                <a:spcPts val="0"/>
              </a:spcBef>
              <a:spcAft>
                <a:spcPts val="0"/>
              </a:spcAft>
              <a:buClr>
                <a:schemeClr val="dk1"/>
              </a:buClr>
              <a:buSzPts val="1350"/>
              <a:buFont typeface="Nunito"/>
              <a:buChar char="●"/>
            </a:pPr>
            <a:r>
              <a:rPr lang="en" sz="1350">
                <a:solidFill>
                  <a:schemeClr val="dk1"/>
                </a:solidFill>
                <a:latin typeface="Nunito"/>
                <a:ea typeface="Nunito"/>
                <a:cs typeface="Nunito"/>
                <a:sym typeface="Nunito"/>
              </a:rPr>
              <a:t>There are over 5,500 tribal member across the world. </a:t>
            </a:r>
            <a:endParaRPr sz="1350">
              <a:solidFill>
                <a:schemeClr val="dk1"/>
              </a:solidFill>
              <a:latin typeface="Nunito"/>
              <a:ea typeface="Nunito"/>
              <a:cs typeface="Nunito"/>
              <a:sym typeface="Nunito"/>
            </a:endParaRPr>
          </a:p>
        </p:txBody>
      </p:sp>
      <p:pic>
        <p:nvPicPr>
          <p:cNvPr id="73" name="Google Shape;73;p15"/>
          <p:cNvPicPr preferRelativeResize="0"/>
          <p:nvPr/>
        </p:nvPicPr>
        <p:blipFill>
          <a:blip r:embed="rId6">
            <a:alphaModFix/>
          </a:blip>
          <a:stretch>
            <a:fillRect/>
          </a:stretch>
        </p:blipFill>
        <p:spPr>
          <a:xfrm>
            <a:off x="2693725" y="3138375"/>
            <a:ext cx="2860263" cy="1906850"/>
          </a:xfrm>
          <a:prstGeom prst="rect">
            <a:avLst/>
          </a:prstGeom>
          <a:noFill/>
          <a:ln>
            <a:noFill/>
          </a:ln>
        </p:spPr>
      </p:pic>
      <p:sp>
        <p:nvSpPr>
          <p:cNvPr id="74" name="Google Shape;74;p15"/>
          <p:cNvSpPr txBox="1"/>
          <p:nvPr/>
        </p:nvSpPr>
        <p:spPr>
          <a:xfrm>
            <a:off x="2693725" y="4625075"/>
            <a:ext cx="2860200" cy="369300"/>
          </a:xfrm>
          <a:prstGeom prst="rect">
            <a:avLst/>
          </a:prstGeom>
          <a:solidFill>
            <a:srgbClr val="FFFFFF">
              <a:alpha val="7083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CTGR Governance Building</a:t>
            </a:r>
            <a:endParaRPr sz="1200">
              <a:solidFill>
                <a:schemeClr val="dk1"/>
              </a:solidFill>
              <a:latin typeface="Nunito"/>
              <a:ea typeface="Nunito"/>
              <a:cs typeface="Nunito"/>
              <a:sym typeface="Nunito"/>
            </a:endParaRPr>
          </a:p>
        </p:txBody>
      </p:sp>
      <p:pic>
        <p:nvPicPr>
          <p:cNvPr id="75" name="Google Shape;75;p15"/>
          <p:cNvPicPr preferRelativeResize="0"/>
          <p:nvPr/>
        </p:nvPicPr>
        <p:blipFill>
          <a:blip r:embed="rId7">
            <a:alphaModFix/>
          </a:blip>
          <a:stretch>
            <a:fillRect/>
          </a:stretch>
        </p:blipFill>
        <p:spPr>
          <a:xfrm>
            <a:off x="5929150" y="3138375"/>
            <a:ext cx="2860274" cy="1906859"/>
          </a:xfrm>
          <a:prstGeom prst="rect">
            <a:avLst/>
          </a:prstGeom>
          <a:noFill/>
          <a:ln>
            <a:noFill/>
          </a:ln>
        </p:spPr>
      </p:pic>
      <p:sp>
        <p:nvSpPr>
          <p:cNvPr id="76" name="Google Shape;76;p15"/>
          <p:cNvSpPr txBox="1"/>
          <p:nvPr/>
        </p:nvSpPr>
        <p:spPr>
          <a:xfrm>
            <a:off x="5929150" y="4645025"/>
            <a:ext cx="2860200" cy="369300"/>
          </a:xfrm>
          <a:prstGeom prst="rect">
            <a:avLst/>
          </a:prstGeom>
          <a:solidFill>
            <a:srgbClr val="FFFFFF">
              <a:alpha val="7083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a:solidFill>
                  <a:schemeClr val="dk1"/>
                </a:solidFill>
                <a:latin typeface="Nunito"/>
                <a:ea typeface="Nunito"/>
                <a:cs typeface="Nunito"/>
                <a:sym typeface="Nunito"/>
              </a:rPr>
              <a:t>CTGR Pow Wow Dancers</a:t>
            </a:r>
            <a:endParaRPr sz="1200">
              <a:solidFill>
                <a:schemeClr val="dk1"/>
              </a:solidFill>
              <a:latin typeface="Nunito"/>
              <a:ea typeface="Nunito"/>
              <a:cs typeface="Nunito"/>
              <a:sym typeface="Nunito"/>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0"/>
        <p:cNvGrpSpPr/>
        <p:nvPr/>
      </p:nvGrpSpPr>
      <p:grpSpPr>
        <a:xfrm>
          <a:off x="0" y="0"/>
          <a:ext cx="0" cy="0"/>
          <a:chOff x="0" y="0"/>
          <a:chExt cx="0" cy="0"/>
        </a:xfrm>
      </p:grpSpPr>
      <p:pic>
        <p:nvPicPr>
          <p:cNvPr id="81" name="Google Shape;81;p16"/>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82" name="Google Shape;82;p16"/>
          <p:cNvSpPr txBox="1">
            <a:spLocks noGrp="1"/>
          </p:cNvSpPr>
          <p:nvPr>
            <p:ph type="title"/>
          </p:nvPr>
        </p:nvSpPr>
        <p:spPr>
          <a:xfrm>
            <a:off x="311700" y="445025"/>
            <a:ext cx="8520600" cy="5727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None/>
            </a:pPr>
            <a:r>
              <a:rPr lang="en" sz="3000" b="1">
                <a:solidFill>
                  <a:srgbClr val="274E13"/>
                </a:solidFill>
                <a:latin typeface="Courier New"/>
                <a:ea typeface="Courier New"/>
                <a:cs typeface="Courier New"/>
                <a:sym typeface="Courier New"/>
              </a:rPr>
              <a:t>Traditional Foods for CTGR</a:t>
            </a:r>
            <a:endParaRPr sz="3000" b="1">
              <a:solidFill>
                <a:srgbClr val="274E13"/>
              </a:solidFill>
              <a:latin typeface="Courier New"/>
              <a:ea typeface="Courier New"/>
              <a:cs typeface="Courier New"/>
              <a:sym typeface="Courier New"/>
            </a:endParaRPr>
          </a:p>
        </p:txBody>
      </p:sp>
      <p:sp>
        <p:nvSpPr>
          <p:cNvPr id="83" name="Google Shape;83;p16"/>
          <p:cNvSpPr txBox="1">
            <a:spLocks noGrp="1"/>
          </p:cNvSpPr>
          <p:nvPr>
            <p:ph type="body" idx="1"/>
          </p:nvPr>
        </p:nvSpPr>
        <p:spPr>
          <a:xfrm>
            <a:off x="311700" y="1152475"/>
            <a:ext cx="8520600" cy="3416400"/>
          </a:xfrm>
          <a:prstGeom prst="rect">
            <a:avLst/>
          </a:prstGeom>
          <a:solidFill>
            <a:srgbClr val="FFFFFF">
              <a:alpha val="70830"/>
            </a:srgbClr>
          </a:solidFill>
        </p:spPr>
        <p:txBody>
          <a:bodyPr spcFirstLastPara="1" wrap="square" lIns="91425" tIns="91425" rIns="91425" bIns="91425" anchor="t" anchorCtr="0">
            <a:noAutofit/>
          </a:bodyPr>
          <a:lstStyle/>
          <a:p>
            <a:pPr marL="457200" lvl="0" indent="-349250" algn="l" rtl="0">
              <a:spcBef>
                <a:spcPts val="0"/>
              </a:spcBef>
              <a:spcAft>
                <a:spcPts val="0"/>
              </a:spcAft>
              <a:buClr>
                <a:schemeClr val="dk1"/>
              </a:buClr>
              <a:buSzPts val="1900"/>
              <a:buFont typeface="Nunito"/>
              <a:buChar char="●"/>
            </a:pPr>
            <a:r>
              <a:rPr lang="en" sz="1900" u="sng">
                <a:solidFill>
                  <a:schemeClr val="dk1"/>
                </a:solidFill>
                <a:latin typeface="Nunito"/>
                <a:ea typeface="Nunito"/>
                <a:cs typeface="Nunito"/>
                <a:sym typeface="Nunito"/>
              </a:rPr>
              <a:t>Traditional Foods</a:t>
            </a:r>
            <a:r>
              <a:rPr lang="en" sz="1900">
                <a:solidFill>
                  <a:schemeClr val="dk1"/>
                </a:solidFill>
                <a:latin typeface="Nunito"/>
                <a:ea typeface="Nunito"/>
                <a:cs typeface="Nunito"/>
                <a:sym typeface="Nunito"/>
              </a:rPr>
              <a:t>: also called “First Foods”, are the plants and animals that the Tribe has lived off of for thousands of years, pre-contact with European influences. They are staples of native culture, spirituality, medicine and overall well-being. Many traditional foods are still enjoyed today by many members of tribes across the country.</a:t>
            </a:r>
            <a:endParaRPr sz="1900">
              <a:solidFill>
                <a:schemeClr val="dk1"/>
              </a:solidFill>
              <a:latin typeface="Nunito"/>
              <a:ea typeface="Nunito"/>
              <a:cs typeface="Nunito"/>
              <a:sym typeface="Nunito"/>
            </a:endParaRPr>
          </a:p>
          <a:p>
            <a:pPr marL="457200" lvl="0" indent="0" algn="l" rtl="0">
              <a:spcBef>
                <a:spcPts val="1200"/>
              </a:spcBef>
              <a:spcAft>
                <a:spcPts val="0"/>
              </a:spcAft>
              <a:buNone/>
            </a:pPr>
            <a:endParaRPr sz="700">
              <a:solidFill>
                <a:schemeClr val="dk1"/>
              </a:solidFill>
              <a:latin typeface="Nunito"/>
              <a:ea typeface="Nunito"/>
              <a:cs typeface="Nunito"/>
              <a:sym typeface="Nunito"/>
            </a:endParaRPr>
          </a:p>
          <a:p>
            <a:pPr marL="457200" lvl="0" indent="-349250" algn="l" rtl="0">
              <a:spcBef>
                <a:spcPts val="1200"/>
              </a:spcBef>
              <a:spcAft>
                <a:spcPts val="0"/>
              </a:spcAft>
              <a:buClr>
                <a:schemeClr val="dk1"/>
              </a:buClr>
              <a:buSzPts val="1900"/>
              <a:buFont typeface="Nunito"/>
              <a:buChar char="●"/>
            </a:pPr>
            <a:r>
              <a:rPr lang="en" sz="1900">
                <a:solidFill>
                  <a:schemeClr val="dk1"/>
                </a:solidFill>
                <a:latin typeface="Nunito"/>
                <a:ea typeface="Nunito"/>
                <a:cs typeface="Nunito"/>
                <a:sym typeface="Nunito"/>
              </a:rPr>
              <a:t>There is often a unique strategy to harvesting plants and animals in Native American tribes. Native peoples always thank the earth and the plant/animal for the sacrifice it is making to feed our people. </a:t>
            </a:r>
            <a:endParaRPr sz="1900">
              <a:solidFill>
                <a:schemeClr val="dk1"/>
              </a:solidFill>
              <a:latin typeface="Nunito"/>
              <a:ea typeface="Nunito"/>
              <a:cs typeface="Nunito"/>
              <a:sym typeface="Nunito"/>
            </a:endParaRPr>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7"/>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89" name="Google Shape;89;p17"/>
          <p:cNvSpPr txBox="1">
            <a:spLocks noGrp="1"/>
          </p:cNvSpPr>
          <p:nvPr>
            <p:ph type="title"/>
          </p:nvPr>
        </p:nvSpPr>
        <p:spPr>
          <a:xfrm>
            <a:off x="311700" y="316225"/>
            <a:ext cx="5394000" cy="8841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Salmon</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00" b="1">
                <a:solidFill>
                  <a:srgbClr val="274E13"/>
                </a:solidFill>
                <a:latin typeface="Courier New"/>
                <a:ea typeface="Courier New"/>
                <a:cs typeface="Courier New"/>
                <a:sym typeface="Courier New"/>
              </a:rPr>
              <a:t>kʼwənat </a:t>
            </a:r>
            <a:endParaRPr sz="2000" b="1">
              <a:solidFill>
                <a:srgbClr val="274E13"/>
              </a:solidFill>
              <a:latin typeface="Courier New"/>
              <a:ea typeface="Courier New"/>
              <a:cs typeface="Courier New"/>
              <a:sym typeface="Courier New"/>
            </a:endParaRPr>
          </a:p>
        </p:txBody>
      </p:sp>
      <p:sp>
        <p:nvSpPr>
          <p:cNvPr id="90" name="Google Shape;90;p17"/>
          <p:cNvSpPr txBox="1">
            <a:spLocks noGrp="1"/>
          </p:cNvSpPr>
          <p:nvPr>
            <p:ph type="body" idx="1"/>
          </p:nvPr>
        </p:nvSpPr>
        <p:spPr>
          <a:xfrm>
            <a:off x="311700" y="1287825"/>
            <a:ext cx="5394000" cy="3607500"/>
          </a:xfrm>
          <a:prstGeom prst="rect">
            <a:avLst/>
          </a:prstGeom>
          <a:solidFill>
            <a:srgbClr val="FFFFFF">
              <a:alpha val="70830"/>
            </a:srgbClr>
          </a:solidFill>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Nunito"/>
                <a:ea typeface="Nunito"/>
                <a:cs typeface="Nunito"/>
                <a:sym typeface="Nunito"/>
              </a:rPr>
              <a:t>Salmon is harvested from the local rivers and streams, including the Willamette River at Willamette Falls.</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Salmon are often caught using dip nets or hoop nets. </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Salmon are extremely sacred to Native peoples. A ceremony is held each year, the First Fish Ceremony, to honor the relationship between salmon and the Native peoples. </a:t>
            </a:r>
            <a:endParaRPr>
              <a:solidFill>
                <a:schemeClr val="dk1"/>
              </a:solidFill>
              <a:latin typeface="Nunito"/>
              <a:ea typeface="Nunito"/>
              <a:cs typeface="Nunito"/>
              <a:sym typeface="Nunito"/>
            </a:endParaRPr>
          </a:p>
        </p:txBody>
      </p:sp>
      <p:pic>
        <p:nvPicPr>
          <p:cNvPr id="91" name="Google Shape;91;p17"/>
          <p:cNvPicPr preferRelativeResize="0"/>
          <p:nvPr/>
        </p:nvPicPr>
        <p:blipFill>
          <a:blip r:embed="rId5">
            <a:alphaModFix/>
          </a:blip>
          <a:stretch>
            <a:fillRect/>
          </a:stretch>
        </p:blipFill>
        <p:spPr>
          <a:xfrm>
            <a:off x="6056477" y="0"/>
            <a:ext cx="3087524" cy="2571751"/>
          </a:xfrm>
          <a:prstGeom prst="rect">
            <a:avLst/>
          </a:prstGeom>
          <a:noFill/>
          <a:ln w="38100" cap="flat" cmpd="sng">
            <a:solidFill>
              <a:srgbClr val="274E13"/>
            </a:solidFill>
            <a:prstDash val="solid"/>
            <a:round/>
            <a:headEnd type="none" w="sm" len="sm"/>
            <a:tailEnd type="none" w="sm" len="sm"/>
          </a:ln>
        </p:spPr>
      </p:pic>
      <p:pic>
        <p:nvPicPr>
          <p:cNvPr id="92" name="Google Shape;92;p17"/>
          <p:cNvPicPr preferRelativeResize="0"/>
          <p:nvPr/>
        </p:nvPicPr>
        <p:blipFill rotWithShape="1">
          <a:blip r:embed="rId6">
            <a:alphaModFix/>
          </a:blip>
          <a:srcRect l="4412" r="4412"/>
          <a:stretch/>
        </p:blipFill>
        <p:spPr>
          <a:xfrm>
            <a:off x="6056475" y="2571750"/>
            <a:ext cx="3087526" cy="2571750"/>
          </a:xfrm>
          <a:prstGeom prst="rect">
            <a:avLst/>
          </a:prstGeom>
          <a:noFill/>
          <a:ln w="38100" cap="flat" cmpd="sng">
            <a:solidFill>
              <a:srgbClr val="274E13"/>
            </a:solidFill>
            <a:prstDash val="solid"/>
            <a:round/>
            <a:headEnd type="none" w="sm" len="sm"/>
            <a:tailEnd type="none" w="sm" len="sm"/>
          </a:ln>
        </p:spPr>
      </p:pic>
      <p:pic>
        <p:nvPicPr>
          <p:cNvPr id="93" name="Google Shape;93;p17" title="Salmon.mp3">
            <a:hlinkClick r:id="rId7"/>
          </p:cNvPr>
          <p:cNvPicPr preferRelativeResize="0"/>
          <p:nvPr/>
        </p:nvPicPr>
        <p:blipFill>
          <a:blip r:embed="rId8">
            <a:alphaModFix/>
          </a:blip>
          <a:stretch>
            <a:fillRect/>
          </a:stretch>
        </p:blipFill>
        <p:spPr>
          <a:xfrm>
            <a:off x="5168950" y="316225"/>
            <a:ext cx="536750" cy="536750"/>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8"/>
          <p:cNvSpPr txBox="1">
            <a:spLocks noGrp="1"/>
          </p:cNvSpPr>
          <p:nvPr>
            <p:ph type="title"/>
          </p:nvPr>
        </p:nvSpPr>
        <p:spPr>
          <a:xfrm>
            <a:off x="236750" y="452550"/>
            <a:ext cx="4260300" cy="578400"/>
          </a:xfrm>
          <a:prstGeom prst="rect">
            <a:avLst/>
          </a:prstGeom>
          <a:solidFill>
            <a:srgbClr val="FFFFFF">
              <a:alpha val="70830"/>
            </a:srgbClr>
          </a:solidFill>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274E13"/>
                </a:solidFill>
                <a:latin typeface="Courier New"/>
                <a:ea typeface="Courier New"/>
                <a:cs typeface="Courier New"/>
                <a:sym typeface="Courier New"/>
              </a:rPr>
              <a:t>The Laws with Salmon</a:t>
            </a:r>
            <a:endParaRPr b="1">
              <a:solidFill>
                <a:srgbClr val="274E13"/>
              </a:solidFill>
              <a:latin typeface="Courier New"/>
              <a:ea typeface="Courier New"/>
              <a:cs typeface="Courier New"/>
              <a:sym typeface="Courier New"/>
            </a:endParaRPr>
          </a:p>
        </p:txBody>
      </p:sp>
      <p:sp>
        <p:nvSpPr>
          <p:cNvPr id="99" name="Google Shape;99;p18"/>
          <p:cNvSpPr txBox="1">
            <a:spLocks noGrp="1"/>
          </p:cNvSpPr>
          <p:nvPr>
            <p:ph type="body" idx="1"/>
          </p:nvPr>
        </p:nvSpPr>
        <p:spPr>
          <a:xfrm>
            <a:off x="236750" y="1134000"/>
            <a:ext cx="4260300" cy="3672600"/>
          </a:xfrm>
          <a:prstGeom prst="rect">
            <a:avLst/>
          </a:prstGeom>
          <a:solidFill>
            <a:srgbClr val="FFFFFF">
              <a:alpha val="70830"/>
            </a:srgbClr>
          </a:solidFill>
        </p:spPr>
        <p:txBody>
          <a:bodyPr spcFirstLastPara="1" wrap="square" lIns="91425" tIns="91425" rIns="91425" bIns="91425" anchor="t" anchorCtr="0">
            <a:normAutofit fontScale="92500" lnSpcReduction="10000"/>
          </a:bodyPr>
          <a:lstStyle/>
          <a:p>
            <a:pPr marL="0" lvl="0" indent="0" algn="l" rtl="0">
              <a:lnSpc>
                <a:spcPct val="100000"/>
              </a:lnSpc>
              <a:spcBef>
                <a:spcPts val="0"/>
              </a:spcBef>
              <a:spcAft>
                <a:spcPts val="0"/>
              </a:spcAft>
              <a:buNone/>
            </a:pPr>
            <a:r>
              <a:rPr lang="en">
                <a:solidFill>
                  <a:schemeClr val="dk1"/>
                </a:solidFill>
                <a:latin typeface="Nunito"/>
                <a:ea typeface="Nunito"/>
                <a:cs typeface="Nunito"/>
                <a:sym typeface="Nunito"/>
              </a:rPr>
              <a:t>During the CTGR First Salmon Ceremony - </a:t>
            </a:r>
            <a:endParaRPr>
              <a:solidFill>
                <a:schemeClr val="dk1"/>
              </a:solidFill>
              <a:latin typeface="Nunito"/>
              <a:ea typeface="Nunito"/>
              <a:cs typeface="Nunito"/>
              <a:sym typeface="Nunito"/>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Nunito"/>
                <a:ea typeface="Nunito"/>
                <a:cs typeface="Nunito"/>
                <a:sym typeface="Nunito"/>
              </a:rPr>
              <a:t>Cultural Outreach Coordinator Bobby Mercier invited the women and young girls to come up and symbolically tap the fish on the head with a fish club. When the women finished their line, Tribal Elder Greg Archuleta invited the men and young boys to do the same. As many as 50 people attended the ceremony.</a:t>
            </a:r>
            <a:endParaRPr>
              <a:solidFill>
                <a:schemeClr val="dk1"/>
              </a:solidFill>
              <a:latin typeface="Nunito"/>
              <a:ea typeface="Nunito"/>
              <a:cs typeface="Nunito"/>
              <a:sym typeface="Nunito"/>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Nunito"/>
                <a:ea typeface="Nunito"/>
                <a:cs typeface="Nunito"/>
                <a:sym typeface="Nunito"/>
              </a:rPr>
              <a:t>Mercier said to those gathered that a longstanding agreement exists between Tribal peoples and salmon.</a:t>
            </a:r>
            <a:endParaRPr>
              <a:solidFill>
                <a:schemeClr val="dk1"/>
              </a:solidFill>
              <a:latin typeface="Nunito"/>
              <a:ea typeface="Nunito"/>
              <a:cs typeface="Nunito"/>
              <a:sym typeface="Nunito"/>
            </a:endParaRPr>
          </a:p>
          <a:p>
            <a:pPr marL="0" lvl="0" indent="0" algn="l" rtl="0">
              <a:lnSpc>
                <a:spcPct val="100000"/>
              </a:lnSpc>
              <a:spcBef>
                <a:spcPts val="1200"/>
              </a:spcBef>
              <a:spcAft>
                <a:spcPts val="0"/>
              </a:spcAft>
              <a:buClr>
                <a:schemeClr val="dk1"/>
              </a:buClr>
              <a:buSzPts val="1100"/>
              <a:buFont typeface="Arial"/>
              <a:buNone/>
            </a:pPr>
            <a:r>
              <a:rPr lang="en">
                <a:solidFill>
                  <a:schemeClr val="dk1"/>
                </a:solidFill>
                <a:latin typeface="Nunito"/>
                <a:ea typeface="Nunito"/>
                <a:cs typeface="Nunito"/>
                <a:sym typeface="Nunito"/>
              </a:rPr>
              <a:t>“What we did was recognize the laws we have between us and the salmon,” said Mercier. “The agreement we have between us and the salmon is that he would forever feed us as long as we did not forget to sing to him and to honor him. By each one of us tapping that fish with those clubs it is each one of us saying to that fish that we remember that. We won’t forget that. We won’t forget that law we have between each other.”</a:t>
            </a:r>
            <a:endParaRPr>
              <a:solidFill>
                <a:schemeClr val="dk1"/>
              </a:solidFill>
              <a:latin typeface="Nunito"/>
              <a:ea typeface="Nunito"/>
              <a:cs typeface="Nunito"/>
              <a:sym typeface="Nunito"/>
            </a:endParaRPr>
          </a:p>
          <a:p>
            <a:pPr marL="0" lvl="0" indent="0" algn="l" rtl="0">
              <a:lnSpc>
                <a:spcPct val="100000"/>
              </a:lnSpc>
              <a:spcBef>
                <a:spcPts val="1200"/>
              </a:spcBef>
              <a:spcAft>
                <a:spcPts val="1200"/>
              </a:spcAft>
              <a:buNone/>
            </a:pPr>
            <a:r>
              <a:rPr lang="en">
                <a:solidFill>
                  <a:schemeClr val="dk1"/>
                </a:solidFill>
                <a:latin typeface="Nunito"/>
                <a:ea typeface="Nunito"/>
                <a:cs typeface="Nunito"/>
                <a:sym typeface="Nunito"/>
              </a:rPr>
              <a:t>Mercier said when the singing stops, the salmon will cease returning.</a:t>
            </a:r>
            <a:endParaRPr>
              <a:solidFill>
                <a:schemeClr val="dk1"/>
              </a:solidFill>
              <a:latin typeface="Nunito"/>
              <a:ea typeface="Nunito"/>
              <a:cs typeface="Nunito"/>
              <a:sym typeface="Nunito"/>
            </a:endParaRPr>
          </a:p>
        </p:txBody>
      </p:sp>
      <p:sp>
        <p:nvSpPr>
          <p:cNvPr id="100" name="Google Shape;100;p18"/>
          <p:cNvSpPr txBox="1">
            <a:spLocks noGrp="1"/>
          </p:cNvSpPr>
          <p:nvPr>
            <p:ph type="title"/>
          </p:nvPr>
        </p:nvSpPr>
        <p:spPr>
          <a:xfrm>
            <a:off x="4642600" y="452550"/>
            <a:ext cx="4260300" cy="578400"/>
          </a:xfrm>
          <a:prstGeom prst="rect">
            <a:avLst/>
          </a:prstGeom>
          <a:solidFill>
            <a:srgbClr val="FFFFFF">
              <a:alpha val="70830"/>
            </a:srgbClr>
          </a:solidFill>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274E13"/>
                </a:solidFill>
                <a:latin typeface="Courier New"/>
                <a:ea typeface="Courier New"/>
                <a:cs typeface="Courier New"/>
                <a:sym typeface="Courier New"/>
              </a:rPr>
              <a:t>Preparing Salmon</a:t>
            </a:r>
            <a:endParaRPr b="1">
              <a:solidFill>
                <a:srgbClr val="274E13"/>
              </a:solidFill>
              <a:latin typeface="Courier New"/>
              <a:ea typeface="Courier New"/>
              <a:cs typeface="Courier New"/>
              <a:sym typeface="Courier New"/>
            </a:endParaRPr>
          </a:p>
        </p:txBody>
      </p:sp>
      <p:pic>
        <p:nvPicPr>
          <p:cNvPr id="101" name="Google Shape;101;p18" descr="A way of smoking salmon from the Grand Ronde Tribes." title="nsayka munk-smuk kʰapa kʼwənat (We Smoke Salmon)">
            <a:hlinkClick r:id="rId4"/>
          </p:cNvPr>
          <p:cNvPicPr preferRelativeResize="0"/>
          <p:nvPr/>
        </p:nvPicPr>
        <p:blipFill>
          <a:blip r:embed="rId5">
            <a:alphaModFix/>
          </a:blip>
          <a:stretch>
            <a:fillRect/>
          </a:stretch>
        </p:blipFill>
        <p:spPr>
          <a:xfrm>
            <a:off x="4639150" y="1134000"/>
            <a:ext cx="4267200" cy="3200400"/>
          </a:xfrm>
          <a:prstGeom prst="rect">
            <a:avLst/>
          </a:prstGeom>
          <a:noFill/>
          <a:ln>
            <a:noFill/>
          </a:ln>
        </p:spPr>
      </p:pic>
      <p:sp>
        <p:nvSpPr>
          <p:cNvPr id="102" name="Google Shape;102;p18"/>
          <p:cNvSpPr txBox="1"/>
          <p:nvPr/>
        </p:nvSpPr>
        <p:spPr>
          <a:xfrm>
            <a:off x="4639150" y="4334400"/>
            <a:ext cx="4267200" cy="369302"/>
          </a:xfrm>
          <a:prstGeom prst="rect">
            <a:avLst/>
          </a:prstGeom>
          <a:solidFill>
            <a:srgbClr val="FFFFFF">
              <a:alpha val="70830"/>
            </a:srgbClr>
          </a:solid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200" dirty="0">
                <a:solidFill>
                  <a:schemeClr val="dk1"/>
                </a:solidFill>
                <a:latin typeface="Nunito"/>
                <a:ea typeface="Nunito"/>
                <a:cs typeface="Nunito"/>
                <a:sym typeface="Nunito"/>
              </a:rPr>
              <a:t>nsayka munk-smuk kʰapa kʼwənat (We Smoke Salmon)</a:t>
            </a:r>
            <a:endParaRPr sz="1200" dirty="0">
              <a:solidFill>
                <a:schemeClr val="dk1"/>
              </a:solidFill>
              <a:latin typeface="Nunito"/>
              <a:ea typeface="Nunito"/>
              <a:cs typeface="Nunito"/>
              <a:sym typeface="Nunito"/>
            </a:endParaRPr>
          </a:p>
        </p:txBody>
      </p:sp>
      <p:pic>
        <p:nvPicPr>
          <p:cNvPr id="2" name="Picture 1" descr="video - How do you make a black play button overlay visible on light and dark backgrounds ...">
            <a:hlinkClick r:id="rId4"/>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7475" y="2379750"/>
            <a:ext cx="590550" cy="59055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1"/>
                                        </p:tgtEl>
                                        <p:attrNameLst>
                                          <p:attrName>style.visibility</p:attrName>
                                        </p:attrNameLst>
                                      </p:cBhvr>
                                      <p:to>
                                        <p:strVal val="visible"/>
                                      </p:to>
                                    </p:set>
                                    <p:animEffect transition="in" filter="fade">
                                      <p:cBhvr>
                                        <p:cTn id="7" dur="10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pic>
        <p:nvPicPr>
          <p:cNvPr id="107" name="Google Shape;107;p19"/>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108" name="Google Shape;108;p19"/>
          <p:cNvSpPr txBox="1">
            <a:spLocks noGrp="1"/>
          </p:cNvSpPr>
          <p:nvPr>
            <p:ph type="title"/>
          </p:nvPr>
        </p:nvSpPr>
        <p:spPr>
          <a:xfrm>
            <a:off x="311700" y="268500"/>
            <a:ext cx="5002500" cy="9588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Huckleberries</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00" b="1">
                <a:solidFill>
                  <a:srgbClr val="274E13"/>
                </a:solidFill>
                <a:latin typeface="Courier New"/>
                <a:ea typeface="Courier New"/>
                <a:cs typeface="Courier New"/>
                <a:sym typeface="Courier New"/>
              </a:rPr>
              <a:t>shat-ulali</a:t>
            </a:r>
            <a:endParaRPr sz="2000" b="1">
              <a:solidFill>
                <a:srgbClr val="274E13"/>
              </a:solidFill>
              <a:latin typeface="Courier New"/>
              <a:ea typeface="Courier New"/>
              <a:cs typeface="Courier New"/>
              <a:sym typeface="Courier New"/>
            </a:endParaRPr>
          </a:p>
        </p:txBody>
      </p:sp>
      <p:sp>
        <p:nvSpPr>
          <p:cNvPr id="109" name="Google Shape;109;p19"/>
          <p:cNvSpPr txBox="1">
            <a:spLocks noGrp="1"/>
          </p:cNvSpPr>
          <p:nvPr>
            <p:ph type="body" idx="1"/>
          </p:nvPr>
        </p:nvSpPr>
        <p:spPr>
          <a:xfrm>
            <a:off x="311700" y="1363725"/>
            <a:ext cx="5002500" cy="3607500"/>
          </a:xfrm>
          <a:prstGeom prst="rect">
            <a:avLst/>
          </a:prstGeom>
          <a:solidFill>
            <a:srgbClr val="FFFFFF">
              <a:alpha val="70830"/>
            </a:srgbClr>
          </a:solidFill>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a:solidFill>
                  <a:schemeClr val="dk1"/>
                </a:solidFill>
                <a:latin typeface="Nunito"/>
                <a:ea typeface="Nunito"/>
                <a:cs typeface="Nunito"/>
                <a:sym typeface="Nunito"/>
              </a:rPr>
              <a:t>Huckleberries can be found throughout the Pacific Northwest and can be a variety of colors </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Fresh huckleberries are eaten in-season, but most of the harvest of huckleberries is dried to provide food throughout the year. Historically, Native peoples used dried huckleberries to provide nourishment throughout the winter, mixing them with meats into “pemmican”—a combination of ground meat, fat and dried berries. </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Huckleberry plants, including the leaves, stems, flowers, and roots can be used for medicinal purposes. These plant parts can be steeped in hot water to produce teas or infusions. They were often used for purification of the blood, treating colic in infants, inducing labor, and as a diuretic. </a:t>
            </a:r>
            <a:endParaRPr>
              <a:solidFill>
                <a:schemeClr val="dk1"/>
              </a:solidFill>
              <a:latin typeface="Nunito"/>
              <a:ea typeface="Nunito"/>
              <a:cs typeface="Nunito"/>
              <a:sym typeface="Nunito"/>
            </a:endParaRPr>
          </a:p>
        </p:txBody>
      </p:sp>
      <p:pic>
        <p:nvPicPr>
          <p:cNvPr id="110" name="Google Shape;110;p19"/>
          <p:cNvPicPr preferRelativeResize="0"/>
          <p:nvPr/>
        </p:nvPicPr>
        <p:blipFill>
          <a:blip r:embed="rId5">
            <a:alphaModFix/>
          </a:blip>
          <a:stretch>
            <a:fillRect/>
          </a:stretch>
        </p:blipFill>
        <p:spPr>
          <a:xfrm>
            <a:off x="5715000" y="0"/>
            <a:ext cx="3429000" cy="2571759"/>
          </a:xfrm>
          <a:prstGeom prst="rect">
            <a:avLst/>
          </a:prstGeom>
          <a:noFill/>
          <a:ln w="38100" cap="flat" cmpd="sng">
            <a:solidFill>
              <a:srgbClr val="274E13"/>
            </a:solidFill>
            <a:prstDash val="solid"/>
            <a:round/>
            <a:headEnd type="none" w="sm" len="sm"/>
            <a:tailEnd type="none" w="sm" len="sm"/>
          </a:ln>
        </p:spPr>
      </p:pic>
      <p:pic>
        <p:nvPicPr>
          <p:cNvPr id="111" name="Google Shape;111;p19"/>
          <p:cNvPicPr preferRelativeResize="0"/>
          <p:nvPr/>
        </p:nvPicPr>
        <p:blipFill>
          <a:blip r:embed="rId6">
            <a:alphaModFix/>
          </a:blip>
          <a:stretch>
            <a:fillRect/>
          </a:stretch>
        </p:blipFill>
        <p:spPr>
          <a:xfrm>
            <a:off x="5715011" y="2571750"/>
            <a:ext cx="3428989" cy="2571750"/>
          </a:xfrm>
          <a:prstGeom prst="rect">
            <a:avLst/>
          </a:prstGeom>
          <a:noFill/>
          <a:ln w="38100" cap="flat" cmpd="sng">
            <a:solidFill>
              <a:srgbClr val="274E13"/>
            </a:solidFill>
            <a:prstDash val="solid"/>
            <a:round/>
            <a:headEnd type="none" w="sm" len="sm"/>
            <a:tailEnd type="none" w="sm" len="sm"/>
          </a:ln>
        </p:spPr>
      </p:pic>
      <p:pic>
        <p:nvPicPr>
          <p:cNvPr id="112" name="Google Shape;112;p19" title="huckleberry.mp3">
            <a:hlinkClick r:id="rId7"/>
          </p:cNvPr>
          <p:cNvPicPr preferRelativeResize="0"/>
          <p:nvPr/>
        </p:nvPicPr>
        <p:blipFill>
          <a:blip r:embed="rId8">
            <a:alphaModFix/>
          </a:blip>
          <a:stretch>
            <a:fillRect/>
          </a:stretch>
        </p:blipFill>
        <p:spPr>
          <a:xfrm>
            <a:off x="4798800" y="268500"/>
            <a:ext cx="515400" cy="515400"/>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20"/>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118" name="Google Shape;118;p20"/>
          <p:cNvSpPr txBox="1">
            <a:spLocks noGrp="1"/>
          </p:cNvSpPr>
          <p:nvPr>
            <p:ph type="title"/>
          </p:nvPr>
        </p:nvSpPr>
        <p:spPr>
          <a:xfrm>
            <a:off x="311700" y="241875"/>
            <a:ext cx="5644500" cy="9270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Blackberries</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20" b="1">
                <a:solidFill>
                  <a:srgbClr val="274E13"/>
                </a:solidFill>
                <a:latin typeface="Courier New"/>
                <a:ea typeface="Courier New"/>
                <a:cs typeface="Courier New"/>
                <a:sym typeface="Courier New"/>
              </a:rPr>
              <a:t>ɬikʰəmuks</a:t>
            </a:r>
            <a:endParaRPr sz="2020" b="1">
              <a:solidFill>
                <a:srgbClr val="274E13"/>
              </a:solidFill>
              <a:latin typeface="Courier New"/>
              <a:ea typeface="Courier New"/>
              <a:cs typeface="Courier New"/>
              <a:sym typeface="Courier New"/>
            </a:endParaRPr>
          </a:p>
        </p:txBody>
      </p:sp>
      <p:sp>
        <p:nvSpPr>
          <p:cNvPr id="119" name="Google Shape;119;p20"/>
          <p:cNvSpPr txBox="1">
            <a:spLocks noGrp="1"/>
          </p:cNvSpPr>
          <p:nvPr>
            <p:ph type="body" idx="1"/>
          </p:nvPr>
        </p:nvSpPr>
        <p:spPr>
          <a:xfrm>
            <a:off x="311700" y="1290625"/>
            <a:ext cx="5644500" cy="3607500"/>
          </a:xfrm>
          <a:prstGeom prst="rect">
            <a:avLst/>
          </a:prstGeom>
          <a:solidFill>
            <a:srgbClr val="FFFFFF">
              <a:alpha val="70830"/>
            </a:srgbClr>
          </a:solidFill>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a:solidFill>
                  <a:schemeClr val="dk1"/>
                </a:solidFill>
                <a:latin typeface="Nunito"/>
                <a:ea typeface="Nunito"/>
                <a:cs typeface="Nunito"/>
                <a:sym typeface="Nunito"/>
              </a:rPr>
              <a:t>Ripe berries can be eaten fresh, ground with wild game meat to make pemmican cakes, or dried and stored for later.</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As medicine, blackberries can be used in the treatment of many ailments, including dysentery, diarrhea, whooping cough, toothache, anemia, sore throat, and minor bleeding. </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An infusion of the roots, sometimes mixed with blackberry leaves, is taken to treat diarrhea, rheumatism, colds, and cough. </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Historically, blackberries were often gathered in solid straight baskets (seen right) to prevent being smashed. </a:t>
            </a:r>
            <a:endParaRPr>
              <a:solidFill>
                <a:schemeClr val="dk1"/>
              </a:solidFill>
              <a:latin typeface="Nunito"/>
              <a:ea typeface="Nunito"/>
              <a:cs typeface="Nunito"/>
              <a:sym typeface="Nunito"/>
            </a:endParaRPr>
          </a:p>
        </p:txBody>
      </p:sp>
      <p:pic>
        <p:nvPicPr>
          <p:cNvPr id="120" name="Google Shape;120;p20"/>
          <p:cNvPicPr preferRelativeResize="0"/>
          <p:nvPr/>
        </p:nvPicPr>
        <p:blipFill>
          <a:blip r:embed="rId5">
            <a:alphaModFix/>
          </a:blip>
          <a:stretch>
            <a:fillRect/>
          </a:stretch>
        </p:blipFill>
        <p:spPr>
          <a:xfrm>
            <a:off x="6572250" y="0"/>
            <a:ext cx="2571750" cy="2571750"/>
          </a:xfrm>
          <a:prstGeom prst="rect">
            <a:avLst/>
          </a:prstGeom>
          <a:noFill/>
          <a:ln w="38100" cap="flat" cmpd="sng">
            <a:solidFill>
              <a:srgbClr val="274E13"/>
            </a:solidFill>
            <a:prstDash val="solid"/>
            <a:round/>
            <a:headEnd type="none" w="sm" len="sm"/>
            <a:tailEnd type="none" w="sm" len="sm"/>
          </a:ln>
        </p:spPr>
      </p:pic>
      <p:pic>
        <p:nvPicPr>
          <p:cNvPr id="121" name="Google Shape;121;p20"/>
          <p:cNvPicPr preferRelativeResize="0"/>
          <p:nvPr/>
        </p:nvPicPr>
        <p:blipFill>
          <a:blip r:embed="rId6">
            <a:alphaModFix/>
          </a:blip>
          <a:stretch>
            <a:fillRect/>
          </a:stretch>
        </p:blipFill>
        <p:spPr>
          <a:xfrm>
            <a:off x="6572251" y="2571750"/>
            <a:ext cx="2571750" cy="2571750"/>
          </a:xfrm>
          <a:prstGeom prst="rect">
            <a:avLst/>
          </a:prstGeom>
          <a:noFill/>
          <a:ln w="38100" cap="flat" cmpd="sng">
            <a:solidFill>
              <a:srgbClr val="274E13"/>
            </a:solidFill>
            <a:prstDash val="solid"/>
            <a:round/>
            <a:headEnd type="none" w="sm" len="sm"/>
            <a:tailEnd type="none" w="sm" len="sm"/>
          </a:ln>
        </p:spPr>
      </p:pic>
      <p:pic>
        <p:nvPicPr>
          <p:cNvPr id="122" name="Google Shape;122;p20" title="Blackberry.mp3">
            <a:hlinkClick r:id="rId7"/>
          </p:cNvPr>
          <p:cNvPicPr preferRelativeResize="0"/>
          <p:nvPr/>
        </p:nvPicPr>
        <p:blipFill>
          <a:blip r:embed="rId8">
            <a:alphaModFix/>
          </a:blip>
          <a:stretch>
            <a:fillRect/>
          </a:stretch>
        </p:blipFill>
        <p:spPr>
          <a:xfrm>
            <a:off x="5383500" y="241875"/>
            <a:ext cx="572700" cy="572700"/>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1"/>
          <p:cNvPicPr preferRelativeResize="0"/>
          <p:nvPr/>
        </p:nvPicPr>
        <p:blipFill rotWithShape="1">
          <a:blip r:embed="rId4">
            <a:alphaModFix amt="10000"/>
          </a:blip>
          <a:srcRect l="23117" t="33401" r="18914" b="31245"/>
          <a:stretch/>
        </p:blipFill>
        <p:spPr>
          <a:xfrm>
            <a:off x="0" y="0"/>
            <a:ext cx="9144003" cy="5143501"/>
          </a:xfrm>
          <a:prstGeom prst="rect">
            <a:avLst/>
          </a:prstGeom>
          <a:noFill/>
          <a:ln>
            <a:noFill/>
          </a:ln>
        </p:spPr>
      </p:pic>
      <p:sp>
        <p:nvSpPr>
          <p:cNvPr id="128" name="Google Shape;128;p21"/>
          <p:cNvSpPr txBox="1">
            <a:spLocks noGrp="1"/>
          </p:cNvSpPr>
          <p:nvPr>
            <p:ph type="title"/>
          </p:nvPr>
        </p:nvSpPr>
        <p:spPr>
          <a:xfrm>
            <a:off x="311700" y="349750"/>
            <a:ext cx="5644500" cy="983400"/>
          </a:xfrm>
          <a:prstGeom prst="rect">
            <a:avLst/>
          </a:prstGeom>
          <a:solidFill>
            <a:srgbClr val="FFFFFF">
              <a:alpha val="70830"/>
            </a:srgbClr>
          </a:solidFill>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020" b="1">
                <a:solidFill>
                  <a:srgbClr val="274E13"/>
                </a:solidFill>
                <a:latin typeface="Courier New"/>
                <a:ea typeface="Courier New"/>
                <a:cs typeface="Courier New"/>
                <a:sym typeface="Courier New"/>
              </a:rPr>
              <a:t>Salmon Berries</a:t>
            </a:r>
            <a:endParaRPr sz="3020" b="1">
              <a:solidFill>
                <a:srgbClr val="274E13"/>
              </a:solidFill>
              <a:latin typeface="Courier New"/>
              <a:ea typeface="Courier New"/>
              <a:cs typeface="Courier New"/>
              <a:sym typeface="Courier New"/>
            </a:endParaRPr>
          </a:p>
          <a:p>
            <a:pPr marL="0" lvl="0" indent="0" algn="ctr" rtl="0">
              <a:spcBef>
                <a:spcPts val="0"/>
              </a:spcBef>
              <a:spcAft>
                <a:spcPts val="0"/>
              </a:spcAft>
              <a:buSzPts val="990"/>
              <a:buNone/>
            </a:pPr>
            <a:r>
              <a:rPr lang="en" sz="2000" b="1">
                <a:solidFill>
                  <a:srgbClr val="274E13"/>
                </a:solidFill>
                <a:latin typeface="Courier New"/>
                <a:ea typeface="Courier New"/>
                <a:cs typeface="Courier New"/>
                <a:sym typeface="Courier New"/>
              </a:rPr>
              <a:t>samən-ulali</a:t>
            </a:r>
            <a:endParaRPr sz="2000" b="1">
              <a:solidFill>
                <a:srgbClr val="274E13"/>
              </a:solidFill>
              <a:latin typeface="Courier New"/>
              <a:ea typeface="Courier New"/>
              <a:cs typeface="Courier New"/>
              <a:sym typeface="Courier New"/>
            </a:endParaRPr>
          </a:p>
        </p:txBody>
      </p:sp>
      <p:sp>
        <p:nvSpPr>
          <p:cNvPr id="129" name="Google Shape;129;p21"/>
          <p:cNvSpPr txBox="1">
            <a:spLocks noGrp="1"/>
          </p:cNvSpPr>
          <p:nvPr>
            <p:ph type="body" idx="1"/>
          </p:nvPr>
        </p:nvSpPr>
        <p:spPr>
          <a:xfrm>
            <a:off x="311700" y="1388100"/>
            <a:ext cx="5644500" cy="3607500"/>
          </a:xfrm>
          <a:prstGeom prst="rect">
            <a:avLst/>
          </a:prstGeom>
          <a:solidFill>
            <a:srgbClr val="FFFFFF">
              <a:alpha val="70830"/>
            </a:srgbClr>
          </a:solidFill>
        </p:spPr>
        <p:txBody>
          <a:bodyPr spcFirstLastPara="1" wrap="square" lIns="91425" tIns="91425" rIns="91425" bIns="91425" anchor="t" anchorCtr="0">
            <a:normAutofit/>
          </a:bodyPr>
          <a:lstStyle/>
          <a:p>
            <a:pPr marL="0" lvl="0" indent="0" algn="l" rtl="0">
              <a:spcBef>
                <a:spcPts val="0"/>
              </a:spcBef>
              <a:spcAft>
                <a:spcPts val="0"/>
              </a:spcAft>
              <a:buNone/>
            </a:pPr>
            <a:r>
              <a:rPr lang="en">
                <a:solidFill>
                  <a:schemeClr val="dk1"/>
                </a:solidFill>
                <a:latin typeface="Nunito"/>
                <a:ea typeface="Nunito"/>
                <a:cs typeface="Nunito"/>
                <a:sym typeface="Nunito"/>
              </a:rPr>
              <a:t>Ripe berries are eaten fresh, ground with salmon meat or eggs, dried, or made into jam. </a:t>
            </a:r>
            <a:endParaRPr>
              <a:solidFill>
                <a:schemeClr val="dk1"/>
              </a:solidFill>
              <a:latin typeface="Nunito"/>
              <a:ea typeface="Nunito"/>
              <a:cs typeface="Nunito"/>
              <a:sym typeface="Nunito"/>
            </a:endParaRPr>
          </a:p>
          <a:p>
            <a:pPr marL="0" lvl="0" indent="0" algn="l" rtl="0">
              <a:spcBef>
                <a:spcPts val="1200"/>
              </a:spcBef>
              <a:spcAft>
                <a:spcPts val="0"/>
              </a:spcAft>
              <a:buNone/>
            </a:pPr>
            <a:r>
              <a:rPr lang="en">
                <a:solidFill>
                  <a:schemeClr val="dk1"/>
                </a:solidFill>
                <a:latin typeface="Nunito"/>
                <a:ea typeface="Nunito"/>
                <a:cs typeface="Nunito"/>
                <a:sym typeface="Nunito"/>
              </a:rPr>
              <a:t>As medicine, salmon berries can be used to treat anemia, toothaches, promote weight gain, fix stomach problems, reduce the pains of flesh injuries, and ease labor pains </a:t>
            </a:r>
            <a:endParaRPr>
              <a:solidFill>
                <a:schemeClr val="dk1"/>
              </a:solidFill>
              <a:latin typeface="Nunito"/>
              <a:ea typeface="Nunito"/>
              <a:cs typeface="Nunito"/>
              <a:sym typeface="Nunito"/>
            </a:endParaRPr>
          </a:p>
          <a:p>
            <a:pPr marL="0" lvl="0" indent="0" algn="l" rtl="0">
              <a:spcBef>
                <a:spcPts val="1200"/>
              </a:spcBef>
              <a:spcAft>
                <a:spcPts val="1200"/>
              </a:spcAft>
              <a:buNone/>
            </a:pPr>
            <a:r>
              <a:rPr lang="en">
                <a:solidFill>
                  <a:schemeClr val="dk1"/>
                </a:solidFill>
                <a:latin typeface="Nunito"/>
                <a:ea typeface="Nunito"/>
                <a:cs typeface="Nunito"/>
                <a:sym typeface="Nunito"/>
              </a:rPr>
              <a:t>Historically, women were responsible for gathering salmon berries but today, many members of tribes work together to gather the berries. </a:t>
            </a:r>
            <a:endParaRPr>
              <a:solidFill>
                <a:schemeClr val="dk1"/>
              </a:solidFill>
              <a:latin typeface="Nunito"/>
              <a:ea typeface="Nunito"/>
              <a:cs typeface="Nunito"/>
              <a:sym typeface="Nunito"/>
            </a:endParaRPr>
          </a:p>
        </p:txBody>
      </p:sp>
      <p:pic>
        <p:nvPicPr>
          <p:cNvPr id="130" name="Google Shape;130;p21"/>
          <p:cNvPicPr preferRelativeResize="0"/>
          <p:nvPr/>
        </p:nvPicPr>
        <p:blipFill>
          <a:blip r:embed="rId5">
            <a:alphaModFix/>
          </a:blip>
          <a:stretch>
            <a:fillRect/>
          </a:stretch>
        </p:blipFill>
        <p:spPr>
          <a:xfrm>
            <a:off x="6572250" y="0"/>
            <a:ext cx="2571750" cy="2571750"/>
          </a:xfrm>
          <a:prstGeom prst="rect">
            <a:avLst/>
          </a:prstGeom>
          <a:noFill/>
          <a:ln w="38100" cap="flat" cmpd="sng">
            <a:solidFill>
              <a:srgbClr val="274E13"/>
            </a:solidFill>
            <a:prstDash val="solid"/>
            <a:round/>
            <a:headEnd type="none" w="sm" len="sm"/>
            <a:tailEnd type="none" w="sm" len="sm"/>
          </a:ln>
        </p:spPr>
      </p:pic>
      <p:pic>
        <p:nvPicPr>
          <p:cNvPr id="131" name="Google Shape;131;p21"/>
          <p:cNvPicPr preferRelativeResize="0"/>
          <p:nvPr/>
        </p:nvPicPr>
        <p:blipFill rotWithShape="1">
          <a:blip r:embed="rId6">
            <a:alphaModFix/>
          </a:blip>
          <a:srcRect l="24998"/>
          <a:stretch/>
        </p:blipFill>
        <p:spPr>
          <a:xfrm>
            <a:off x="6572249" y="2571750"/>
            <a:ext cx="2571750" cy="2571752"/>
          </a:xfrm>
          <a:prstGeom prst="rect">
            <a:avLst/>
          </a:prstGeom>
          <a:noFill/>
          <a:ln w="38100" cap="flat" cmpd="sng">
            <a:solidFill>
              <a:srgbClr val="274E13"/>
            </a:solidFill>
            <a:prstDash val="solid"/>
            <a:round/>
            <a:headEnd type="none" w="sm" len="sm"/>
            <a:tailEnd type="none" w="sm" len="sm"/>
          </a:ln>
        </p:spPr>
      </p:pic>
      <p:pic>
        <p:nvPicPr>
          <p:cNvPr id="132" name="Google Shape;132;p21" title="Salmon-berry.mp3">
            <a:hlinkClick r:id="rId7"/>
          </p:cNvPr>
          <p:cNvPicPr preferRelativeResize="0"/>
          <p:nvPr/>
        </p:nvPicPr>
        <p:blipFill>
          <a:blip r:embed="rId8">
            <a:alphaModFix/>
          </a:blip>
          <a:stretch>
            <a:fillRect/>
          </a:stretch>
        </p:blipFill>
        <p:spPr>
          <a:xfrm>
            <a:off x="5394300" y="349751"/>
            <a:ext cx="561900" cy="561900"/>
          </a:xfrm>
          <a:prstGeom prst="rect">
            <a:avLst/>
          </a:prstGeom>
          <a:noFill/>
          <a:ln>
            <a:noFill/>
          </a:ln>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18"/>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TotalTime>
  <Words>1381</Words>
  <Application>Microsoft Office PowerPoint</Application>
  <PresentationFormat>On-screen Show (16:9)</PresentationFormat>
  <Paragraphs>94</Paragraphs>
  <Slides>18</Slides>
  <Notes>18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Nunito</vt:lpstr>
      <vt:lpstr>Courier New</vt:lpstr>
      <vt:lpstr>Arial</vt:lpstr>
      <vt:lpstr>Simple Light</vt:lpstr>
      <vt:lpstr>Traditional Foods </vt:lpstr>
      <vt:lpstr>Where is Grand Ronde?</vt:lpstr>
      <vt:lpstr>What is the Confederated Tribes of Grand Ronde?</vt:lpstr>
      <vt:lpstr>Traditional Foods for CTGR</vt:lpstr>
      <vt:lpstr>Salmon kʼwənat </vt:lpstr>
      <vt:lpstr>The Laws with Salmon</vt:lpstr>
      <vt:lpstr>Huckleberries shat-ulali</vt:lpstr>
      <vt:lpstr>Blackberries ɬikʰəmuks</vt:lpstr>
      <vt:lpstr>Salmon Berries samən-ulali</vt:lpstr>
      <vt:lpstr>Kalapuya Tart Recipe</vt:lpstr>
      <vt:lpstr>PowerPoint Presentation</vt:lpstr>
      <vt:lpstr>PowerPoint Presentation</vt:lpstr>
      <vt:lpstr>Elk mulak</vt:lpstr>
      <vt:lpstr>Deer mawich</vt:lpstr>
      <vt:lpstr>Lamprey skakhwǝl</vt:lpstr>
      <vt:lpstr>PowerPoint Presentation</vt:lpstr>
      <vt:lpstr>Camas lakamas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Traditional Foods </dc:title>
  <cp:lastModifiedBy>Cheyanne Heidt</cp:lastModifiedBy>
  <cp:revision>1</cp:revision>
  <dcterms:modified xsi:type="dcterms:W3CDTF">2023-01-05T22:28:31Z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D3ADBD72-3A0A-4584-AE5B-188A7A433B96</vt:lpwstr>
  </property>
  <property fmtid="{D5CDD505-2E9C-101B-9397-08002B2CF9AE}" pid="3" name="ArticulatePath">
    <vt:lpwstr>7.SS.Traditional Foods Slideshow</vt:lpwstr>
  </property>
</Properties>
</file>