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Indie Flower"/>
      <p:regular r:id="rId17"/>
    </p:embeddedFont>
    <p:embeddedFont>
      <p:font typeface="Oswald"/>
      <p:regular r:id="rId18"/>
      <p:bold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IndieFlower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Oswald-bold.fntdata"/><Relationship Id="rId6" Type="http://schemas.openxmlformats.org/officeDocument/2006/relationships/slide" Target="slides/slide1.xml"/><Relationship Id="rId18" Type="http://schemas.openxmlformats.org/officeDocument/2006/relationships/font" Target="fonts/Oswald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f4549fa1ec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f4549fa1ec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f4549fa1ec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f4549fa1ec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f4549fa1ec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f4549fa1ec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f4549fa1e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f4549fa1e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f4549fa1ec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f4549fa1e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f4549fa1ec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f4549fa1ec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f4549fa1ec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f4549fa1ec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f4549fa1ec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f4549fa1ec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f4549fa1ec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f4549fa1ec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f4549fa1ec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f4549fa1ec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Indie Flower"/>
              <a:buNone/>
              <a:defRPr sz="5200"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Indie Flower"/>
              <a:buNone/>
              <a:defRPr sz="3600"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  <a:defRPr>
                <a:latin typeface="Oswald"/>
                <a:ea typeface="Oswald"/>
                <a:cs typeface="Oswald"/>
                <a:sym typeface="Oswald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Oswald"/>
              <a:buChar char="○"/>
              <a:defRPr>
                <a:latin typeface="Oswald"/>
                <a:ea typeface="Oswald"/>
                <a:cs typeface="Oswald"/>
                <a:sym typeface="Oswald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Oswald"/>
              <a:buChar char="■"/>
              <a:defRPr>
                <a:latin typeface="Oswald"/>
                <a:ea typeface="Oswald"/>
                <a:cs typeface="Oswald"/>
                <a:sym typeface="Oswald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Oswald"/>
              <a:buChar char="●"/>
              <a:defRPr>
                <a:latin typeface="Oswald"/>
                <a:ea typeface="Oswald"/>
                <a:cs typeface="Oswald"/>
                <a:sym typeface="Oswald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Oswald"/>
              <a:buChar char="○"/>
              <a:defRPr>
                <a:latin typeface="Oswald"/>
                <a:ea typeface="Oswald"/>
                <a:cs typeface="Oswald"/>
                <a:sym typeface="Oswald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Oswald"/>
              <a:buChar char="■"/>
              <a:defRPr>
                <a:latin typeface="Oswald"/>
                <a:ea typeface="Oswald"/>
                <a:cs typeface="Oswald"/>
                <a:sym typeface="Oswald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Oswald"/>
              <a:buChar char="●"/>
              <a:defRPr>
                <a:latin typeface="Oswald"/>
                <a:ea typeface="Oswald"/>
                <a:cs typeface="Oswald"/>
                <a:sym typeface="Oswald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Oswald"/>
              <a:buChar char="○"/>
              <a:defRPr>
                <a:latin typeface="Oswald"/>
                <a:ea typeface="Oswald"/>
                <a:cs typeface="Oswald"/>
                <a:sym typeface="Oswald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Oswald"/>
              <a:buChar char="■"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6FA8DC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●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○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■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●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○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■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●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○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■"/>
              <a:defRPr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youtube.com/watch?v=n2aLvr3yrqs" TargetMode="External"/><Relationship Id="rId4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youtube.com/watch?v=APoGvYOtYTo" TargetMode="External"/><Relationship Id="rId4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youtube.com/watch?v=2T5hMBY3QQI" TargetMode="External"/><Relationship Id="rId4" Type="http://schemas.openxmlformats.org/officeDocument/2006/relationships/image" Target="../media/image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youtube.com/watch?v=k0TIKgpldow" TargetMode="Externa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1943850"/>
            <a:ext cx="8520600" cy="125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8000">
                <a:solidFill>
                  <a:schemeClr val="lt1"/>
                </a:solidFill>
              </a:rPr>
              <a:t>First Foods</a:t>
            </a:r>
            <a:endParaRPr b="1" sz="8000">
              <a:solidFill>
                <a:schemeClr val="lt1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34538" l="36651" r="5032" t="36398"/>
          <a:stretch/>
        </p:blipFill>
        <p:spPr>
          <a:xfrm rot="1391658">
            <a:off x="6659968" y="227521"/>
            <a:ext cx="2396290" cy="1176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 b="20527" l="34881" r="15655" t="9198"/>
          <a:stretch/>
        </p:blipFill>
        <p:spPr>
          <a:xfrm>
            <a:off x="0" y="2864498"/>
            <a:ext cx="1627899" cy="227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5">
            <a:alphaModFix/>
          </a:blip>
          <a:srcRect b="36539" l="21872" r="14078" t="11165"/>
          <a:stretch/>
        </p:blipFill>
        <p:spPr>
          <a:xfrm>
            <a:off x="0" y="0"/>
            <a:ext cx="2538911" cy="204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6">
            <a:alphaModFix/>
          </a:blip>
          <a:srcRect b="12072" l="30059" r="18915" t="19761"/>
          <a:stretch/>
        </p:blipFill>
        <p:spPr>
          <a:xfrm>
            <a:off x="6705804" y="1943850"/>
            <a:ext cx="2485345" cy="3271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/>
          <p:nvPr>
            <p:ph type="title"/>
          </p:nvPr>
        </p:nvSpPr>
        <p:spPr>
          <a:xfrm>
            <a:off x="311700" y="349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520" u="sng">
                <a:solidFill>
                  <a:schemeClr val="lt1"/>
                </a:solidFill>
              </a:rPr>
              <a:t>Camas</a:t>
            </a:r>
            <a:endParaRPr sz="3520" u="sng">
              <a:solidFill>
                <a:schemeClr val="lt1"/>
              </a:solidFill>
            </a:endParaRPr>
          </a:p>
        </p:txBody>
      </p:sp>
      <p:sp>
        <p:nvSpPr>
          <p:cNvPr id="116" name="Google Shape;116;p22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Harvested from </a:t>
            </a:r>
            <a:r>
              <a:rPr lang="en">
                <a:solidFill>
                  <a:schemeClr val="lt1"/>
                </a:solidFill>
              </a:rPr>
              <a:t>wet prairie environments in the Willamette Valley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Harvested using a camas </a:t>
            </a:r>
            <a:r>
              <a:rPr lang="en">
                <a:solidFill>
                  <a:schemeClr val="lt1"/>
                </a:solidFill>
              </a:rPr>
              <a:t>digging</a:t>
            </a:r>
            <a:r>
              <a:rPr lang="en">
                <a:solidFill>
                  <a:schemeClr val="lt1"/>
                </a:solidFill>
              </a:rPr>
              <a:t> stick made of wood and deer/elk antler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Baked in an in-ground oven for 3-5 days, can be eaten right away or dried for later, and can also be mashed up into cakes.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17" name="Google Shape;117;p22"/>
          <p:cNvPicPr preferRelativeResize="0"/>
          <p:nvPr/>
        </p:nvPicPr>
        <p:blipFill rotWithShape="1">
          <a:blip r:embed="rId3">
            <a:alphaModFix/>
          </a:blip>
          <a:srcRect b="0" l="21796" r="4140" t="0"/>
          <a:stretch/>
        </p:blipFill>
        <p:spPr>
          <a:xfrm>
            <a:off x="5757803" y="2571750"/>
            <a:ext cx="3386196" cy="2571750"/>
          </a:xfrm>
          <a:prstGeom prst="rect">
            <a:avLst/>
          </a:prstGeom>
          <a:noFill/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8" name="Google Shape;118;p22"/>
          <p:cNvPicPr preferRelativeResize="0"/>
          <p:nvPr/>
        </p:nvPicPr>
        <p:blipFill rotWithShape="1">
          <a:blip r:embed="rId4">
            <a:alphaModFix/>
          </a:blip>
          <a:srcRect b="0" l="0" r="22528" t="0"/>
          <a:stretch/>
        </p:blipFill>
        <p:spPr>
          <a:xfrm>
            <a:off x="5757800" y="0"/>
            <a:ext cx="3386199" cy="2571750"/>
          </a:xfrm>
          <a:prstGeom prst="rect">
            <a:avLst/>
          </a:prstGeom>
          <a:noFill/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3" title="Camas. Gathering Wild Food of the Pacific Northwest: Camassia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349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520">
                <a:solidFill>
                  <a:schemeClr val="lt1"/>
                </a:solidFill>
              </a:rPr>
              <a:t>What are First Foods?</a:t>
            </a:r>
            <a:r>
              <a:rPr lang="en" sz="3520">
                <a:solidFill>
                  <a:schemeClr val="lt1"/>
                </a:solidFill>
              </a:rPr>
              <a:t> </a:t>
            </a:r>
            <a:endParaRPr sz="3520">
              <a:solidFill>
                <a:schemeClr val="lt1"/>
              </a:solidFill>
            </a:endParaRPr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These are traditional foods that the people of Grand Ronde ate since relocating to Grand Ronde and still eat today.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They are foods that can be gathered around Oregon.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u="sng">
                <a:solidFill>
                  <a:schemeClr val="lt1"/>
                </a:solidFill>
              </a:rPr>
              <a:t>Remember</a:t>
            </a:r>
            <a:r>
              <a:rPr lang="en">
                <a:solidFill>
                  <a:schemeClr val="lt1"/>
                </a:solidFill>
              </a:rPr>
              <a:t> - These foods are only safe when prepared and cooked in the right way. Always talk to an adult before eating something that you gather!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349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520" u="sng">
                <a:solidFill>
                  <a:schemeClr val="lt1"/>
                </a:solidFill>
              </a:rPr>
              <a:t>Salmon</a:t>
            </a:r>
            <a:endParaRPr sz="3520" u="sng">
              <a:solidFill>
                <a:schemeClr val="lt1"/>
              </a:solidFill>
            </a:endParaRPr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Gathered from lakes and rivers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Gathered using fishing poles and nets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Can be cooked right away or dried/smoked to save for later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6477" y="2571750"/>
            <a:ext cx="3087524" cy="2571751"/>
          </a:xfrm>
          <a:prstGeom prst="rect">
            <a:avLst/>
          </a:prstGeom>
          <a:noFill/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2" name="Google Shape;72;p15"/>
          <p:cNvPicPr preferRelativeResize="0"/>
          <p:nvPr/>
        </p:nvPicPr>
        <p:blipFill rotWithShape="1">
          <a:blip r:embed="rId4">
            <a:alphaModFix/>
          </a:blip>
          <a:srcRect b="0" l="2404" r="7554" t="0"/>
          <a:stretch/>
        </p:blipFill>
        <p:spPr>
          <a:xfrm>
            <a:off x="6056475" y="0"/>
            <a:ext cx="3087524" cy="2571752"/>
          </a:xfrm>
          <a:prstGeom prst="rect">
            <a:avLst/>
          </a:prstGeom>
          <a:noFill/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way of smoking salmon from the Grand Ronde Tribes." id="77" name="Google Shape;77;p16" title="nsayka munk-smuk kʰapa kʼwənat (We Smoke Salmon)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3" y="0"/>
            <a:ext cx="6857984" cy="5143500"/>
          </a:xfrm>
          <a:prstGeom prst="rect">
            <a:avLst/>
          </a:prstGeom>
          <a:noFill/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349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520" u="sng">
                <a:solidFill>
                  <a:schemeClr val="lt1"/>
                </a:solidFill>
              </a:rPr>
              <a:t>Berries</a:t>
            </a:r>
            <a:endParaRPr sz="3520" u="sng">
              <a:solidFill>
                <a:schemeClr val="lt1"/>
              </a:solidFill>
            </a:endParaRPr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Gathered from bushes and trees around the Reservation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Women and children gather the berries and place them into baskets. 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Can be eaten right away, used in other recipes, or dried to save for later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 rotWithShape="1">
          <a:blip r:embed="rId3">
            <a:alphaModFix/>
          </a:blip>
          <a:srcRect b="13044" l="68183" r="14203" t="18658"/>
          <a:stretch/>
        </p:blipFill>
        <p:spPr>
          <a:xfrm>
            <a:off x="5035324" y="20365"/>
            <a:ext cx="4108677" cy="5102760"/>
          </a:xfrm>
          <a:prstGeom prst="rect">
            <a:avLst/>
          </a:prstGeom>
          <a:noFill/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n Wednesday, June 9, Tribal Elders, caregivers and Tribal Library staff came together in Elk Lodge for their first hands-on group activity since the pandemic started." id="89" name="Google Shape;89;p18" title="Jammin' with the Tribal Elder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311700" y="349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520" u="sng">
                <a:solidFill>
                  <a:schemeClr val="lt1"/>
                </a:solidFill>
              </a:rPr>
              <a:t>Deer &amp; Elk</a:t>
            </a:r>
            <a:endParaRPr sz="3520" u="sng">
              <a:solidFill>
                <a:schemeClr val="lt1"/>
              </a:solidFill>
            </a:endParaRPr>
          </a:p>
        </p:txBody>
      </p:sp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Harvested from wooden areas and grasslands around Oregon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Harvested using bows, </a:t>
            </a:r>
            <a:r>
              <a:rPr lang="en">
                <a:solidFill>
                  <a:schemeClr val="lt1"/>
                </a:solidFill>
              </a:rPr>
              <a:t>arrows</a:t>
            </a:r>
            <a:r>
              <a:rPr lang="en">
                <a:solidFill>
                  <a:schemeClr val="lt1"/>
                </a:solidFill>
              </a:rPr>
              <a:t>, and hunting rifles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Can be cooked right away or dried/smoked to save for later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96" name="Google Shape;96;p19"/>
          <p:cNvPicPr preferRelativeResize="0"/>
          <p:nvPr/>
        </p:nvPicPr>
        <p:blipFill rotWithShape="1">
          <a:blip r:embed="rId3">
            <a:alphaModFix/>
          </a:blip>
          <a:srcRect b="0" l="20695" r="7268" t="0"/>
          <a:stretch/>
        </p:blipFill>
        <p:spPr>
          <a:xfrm>
            <a:off x="6049575" y="0"/>
            <a:ext cx="3087525" cy="2571750"/>
          </a:xfrm>
          <a:prstGeom prst="rect">
            <a:avLst/>
          </a:prstGeom>
          <a:noFill/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7" name="Google Shape;97;p19"/>
          <p:cNvPicPr preferRelativeResize="0"/>
          <p:nvPr/>
        </p:nvPicPr>
        <p:blipFill rotWithShape="1">
          <a:blip r:embed="rId4">
            <a:alphaModFix/>
          </a:blip>
          <a:srcRect b="0" l="10611" r="16709" t="0"/>
          <a:stretch/>
        </p:blipFill>
        <p:spPr>
          <a:xfrm>
            <a:off x="6056474" y="2620275"/>
            <a:ext cx="3087524" cy="2523225"/>
          </a:xfrm>
          <a:prstGeom prst="rect">
            <a:avLst/>
          </a:prstGeom>
          <a:noFill/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>
            <p:ph type="title"/>
          </p:nvPr>
        </p:nvSpPr>
        <p:spPr>
          <a:xfrm>
            <a:off x="311700" y="349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520" u="sng">
                <a:solidFill>
                  <a:schemeClr val="lt1"/>
                </a:solidFill>
              </a:rPr>
              <a:t>Lamprey</a:t>
            </a:r>
            <a:endParaRPr sz="3520" u="sng">
              <a:solidFill>
                <a:schemeClr val="lt1"/>
              </a:solidFill>
            </a:endParaRPr>
          </a:p>
        </p:txBody>
      </p:sp>
      <p:sp>
        <p:nvSpPr>
          <p:cNvPr id="103" name="Google Shape;103;p20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Harvested from Willamette Falls and other areas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Harvested by hand or by using a skak</a:t>
            </a:r>
            <a:r>
              <a:rPr baseline="30000" lang="en">
                <a:solidFill>
                  <a:schemeClr val="lt1"/>
                </a:solidFill>
              </a:rPr>
              <a:t>h</a:t>
            </a:r>
            <a:r>
              <a:rPr lang="en">
                <a:solidFill>
                  <a:schemeClr val="lt1"/>
                </a:solidFill>
              </a:rPr>
              <a:t>wǝl-ik</a:t>
            </a:r>
            <a:r>
              <a:rPr baseline="30000" lang="en">
                <a:solidFill>
                  <a:schemeClr val="lt1"/>
                </a:solidFill>
              </a:rPr>
              <a:t>h</a:t>
            </a:r>
            <a:r>
              <a:rPr lang="en">
                <a:solidFill>
                  <a:schemeClr val="lt1"/>
                </a:solidFill>
              </a:rPr>
              <a:t>ik-stik (traditional eeling stick with a hook)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Can be cooked right away by roasting over the fire or dried/smoked to save for later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04" name="Google Shape;104;p20"/>
          <p:cNvPicPr preferRelativeResize="0"/>
          <p:nvPr/>
        </p:nvPicPr>
        <p:blipFill rotWithShape="1">
          <a:blip r:embed="rId3">
            <a:alphaModFix/>
          </a:blip>
          <a:srcRect b="0" l="15334" r="4588" t="0"/>
          <a:stretch/>
        </p:blipFill>
        <p:spPr>
          <a:xfrm>
            <a:off x="6056475" y="0"/>
            <a:ext cx="3087524" cy="2571749"/>
          </a:xfrm>
          <a:prstGeom prst="rect">
            <a:avLst/>
          </a:prstGeom>
          <a:noFill/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5" name="Google Shape;105;p20"/>
          <p:cNvPicPr preferRelativeResize="0"/>
          <p:nvPr/>
        </p:nvPicPr>
        <p:blipFill rotWithShape="1">
          <a:blip r:embed="rId4">
            <a:alphaModFix/>
          </a:blip>
          <a:srcRect b="0" l="6384" r="0" t="0"/>
          <a:stretch/>
        </p:blipFill>
        <p:spPr>
          <a:xfrm>
            <a:off x="6056475" y="2571750"/>
            <a:ext cx="3087524" cy="2571749"/>
          </a:xfrm>
          <a:prstGeom prst="rect">
            <a:avLst/>
          </a:prstGeom>
          <a:noFill/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nd Ronde Tribal members harvested lamprey from the Willamette Falls on Monday, June 14. They retuned with an ice chest full of lamprey to me used for ceremonial purposes." id="110" name="Google Shape;110;p21" title="Harvesting lamprey at the Willamette Fall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