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Roboto Medium"/>
      <p:regular r:id="rId17"/>
      <p:bold r:id="rId18"/>
      <p:italic r:id="rId19"/>
      <p:boldItalic r:id="rId20"/>
    </p:embeddedFont>
    <p:embeddedFont>
      <p:font typeface="Merriweather"/>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Medium-regular.fntdata"/><Relationship Id="rId16" Type="http://schemas.openxmlformats.org/officeDocument/2006/relationships/font" Target="fonts/Roboto-boldItalic.fntdata"/><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968df29e5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968df29e5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968df29e5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968df29e5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What is deforestation? </a:t>
            </a:r>
            <a:r>
              <a:rPr lang="en">
                <a:solidFill>
                  <a:srgbClr val="980000"/>
                </a:solidFill>
              </a:rPr>
              <a:t>Massive losses of tree cover across the globe</a:t>
            </a:r>
            <a:endParaRPr>
              <a:solidFill>
                <a:srgbClr val="980000"/>
              </a:solidFill>
            </a:endParaRPr>
          </a:p>
          <a:p>
            <a:pPr indent="-298450" lvl="0" marL="457200" rtl="0" algn="l">
              <a:spcBef>
                <a:spcPts val="0"/>
              </a:spcBef>
              <a:spcAft>
                <a:spcPts val="0"/>
              </a:spcAft>
              <a:buSzPts val="1100"/>
              <a:buAutoNum type="arabicPeriod"/>
            </a:pPr>
            <a:r>
              <a:rPr lang="en"/>
              <a:t>What are some of the causes of deforestation? </a:t>
            </a:r>
            <a:r>
              <a:rPr lang="en">
                <a:solidFill>
                  <a:srgbClr val="980000"/>
                </a:solidFill>
              </a:rPr>
              <a:t>Industry, agriculture, and worsening </a:t>
            </a:r>
            <a:r>
              <a:rPr lang="en">
                <a:solidFill>
                  <a:srgbClr val="980000"/>
                </a:solidFill>
              </a:rPr>
              <a:t>wildfires</a:t>
            </a:r>
            <a:r>
              <a:rPr lang="en">
                <a:solidFill>
                  <a:srgbClr val="980000"/>
                </a:solidFill>
              </a:rPr>
              <a:t>. </a:t>
            </a:r>
            <a:endParaRPr>
              <a:solidFill>
                <a:srgbClr val="980000"/>
              </a:solidFill>
            </a:endParaRPr>
          </a:p>
          <a:p>
            <a:pPr indent="-298450" lvl="0" marL="457200" rtl="0" algn="l">
              <a:spcBef>
                <a:spcPts val="0"/>
              </a:spcBef>
              <a:spcAft>
                <a:spcPts val="0"/>
              </a:spcAft>
              <a:buClr>
                <a:schemeClr val="dk1"/>
              </a:buClr>
              <a:buSzPts val="1100"/>
              <a:buAutoNum type="arabicPeriod"/>
            </a:pPr>
            <a:r>
              <a:rPr lang="en">
                <a:solidFill>
                  <a:schemeClr val="dk1"/>
                </a:solidFill>
              </a:rPr>
              <a:t>What is reforestation? </a:t>
            </a:r>
            <a:r>
              <a:rPr lang="en">
                <a:solidFill>
                  <a:srgbClr val="980000"/>
                </a:solidFill>
              </a:rPr>
              <a:t>Planting new trees in damaged areas</a:t>
            </a:r>
            <a:endParaRPr>
              <a:solidFill>
                <a:srgbClr val="980000"/>
              </a:solidFill>
            </a:endParaRPr>
          </a:p>
          <a:p>
            <a:pPr indent="-298450" lvl="0" marL="457200" rtl="0" algn="l">
              <a:spcBef>
                <a:spcPts val="0"/>
              </a:spcBef>
              <a:spcAft>
                <a:spcPts val="0"/>
              </a:spcAft>
              <a:buClr>
                <a:schemeClr val="dk1"/>
              </a:buClr>
              <a:buSzPts val="1100"/>
              <a:buAutoNum type="arabicPeriod"/>
            </a:pPr>
            <a:r>
              <a:rPr lang="en">
                <a:solidFill>
                  <a:schemeClr val="dk1"/>
                </a:solidFill>
              </a:rPr>
              <a:t>What are some of the reasons for </a:t>
            </a:r>
            <a:r>
              <a:rPr lang="en">
                <a:solidFill>
                  <a:schemeClr val="dk1"/>
                </a:solidFill>
              </a:rPr>
              <a:t>reforestation</a:t>
            </a:r>
            <a:r>
              <a:rPr lang="en">
                <a:solidFill>
                  <a:schemeClr val="dk1"/>
                </a:solidFill>
              </a:rPr>
              <a:t>? </a:t>
            </a:r>
            <a:r>
              <a:rPr lang="en">
                <a:solidFill>
                  <a:srgbClr val="980000"/>
                </a:solidFill>
              </a:rPr>
              <a:t>Restoring habitats destroyed by wildfires, replanting former mining and agricultural lands, replenishing areas logged for timber. </a:t>
            </a:r>
            <a:endParaRPr>
              <a:solidFill>
                <a:srgbClr val="980000"/>
              </a:solidFill>
            </a:endParaRPr>
          </a:p>
          <a:p>
            <a:pPr indent="-298450" lvl="0" marL="457200" rtl="0" algn="l">
              <a:spcBef>
                <a:spcPts val="0"/>
              </a:spcBef>
              <a:spcAft>
                <a:spcPts val="0"/>
              </a:spcAft>
              <a:buClr>
                <a:schemeClr val="dk1"/>
              </a:buClr>
              <a:buSzPts val="1100"/>
              <a:buAutoNum type="arabicPeriod"/>
            </a:pPr>
            <a:r>
              <a:rPr lang="en">
                <a:solidFill>
                  <a:schemeClr val="dk1"/>
                </a:solidFill>
              </a:rPr>
              <a:t>What are the steps of reforestation for the One Tree Planted Organization?</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Planting location is chosen based on project goals and needs of local </a:t>
            </a:r>
            <a:r>
              <a:rPr lang="en">
                <a:solidFill>
                  <a:schemeClr val="dk1"/>
                </a:solidFill>
              </a:rPr>
              <a:t>communities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Planters choose a tree species for the cite</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Trees are orders </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Trees are planted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Trees are monitored and maintained</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68df29e5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68df29e5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968df29e5d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968df29e5d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68df29e5d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968df29e5d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968df29e5d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968df29e5d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youtube.com/watch?v=RYZrp6Mqw2E"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10000"/>
          </a:blip>
          <a:srcRect b="21501" l="0" r="0" t="14370"/>
          <a:stretch/>
        </p:blipFill>
        <p:spPr>
          <a:xfrm>
            <a:off x="0" y="0"/>
            <a:ext cx="9144000" cy="5143500"/>
          </a:xfrm>
          <a:prstGeom prst="rect">
            <a:avLst/>
          </a:prstGeom>
          <a:noFill/>
          <a:ln>
            <a:noFill/>
          </a:ln>
        </p:spPr>
      </p:pic>
      <p:sp>
        <p:nvSpPr>
          <p:cNvPr id="55" name="Google Shape;55;p13"/>
          <p:cNvSpPr txBox="1"/>
          <p:nvPr>
            <p:ph type="ctrTitle"/>
          </p:nvPr>
        </p:nvSpPr>
        <p:spPr>
          <a:xfrm>
            <a:off x="0" y="1763475"/>
            <a:ext cx="9144000" cy="1358400"/>
          </a:xfrm>
          <a:prstGeom prst="rect">
            <a:avLst/>
          </a:prstGeom>
          <a:solidFill>
            <a:srgbClr val="B27233">
              <a:alpha val="70240"/>
            </a:srgbClr>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7000">
                <a:latin typeface="Merriweather"/>
                <a:ea typeface="Merriweather"/>
                <a:cs typeface="Merriweather"/>
                <a:sym typeface="Merriweather"/>
              </a:rPr>
              <a:t>Reforestation</a:t>
            </a:r>
            <a:endParaRPr sz="7000">
              <a:latin typeface="Merriweather"/>
              <a:ea typeface="Merriweather"/>
              <a:cs typeface="Merriweather"/>
              <a:sym typeface="Merriweather"/>
            </a:endParaRPr>
          </a:p>
          <a:p>
            <a:pPr indent="0" lvl="0" marL="0" rtl="0" algn="ctr">
              <a:spcBef>
                <a:spcPts val="0"/>
              </a:spcBef>
              <a:spcAft>
                <a:spcPts val="0"/>
              </a:spcAft>
              <a:buNone/>
            </a:pPr>
            <a:r>
              <a:rPr lang="en" sz="2000">
                <a:latin typeface="Century Gothic"/>
                <a:ea typeface="Century Gothic"/>
                <a:cs typeface="Century Gothic"/>
                <a:sym typeface="Century Gothic"/>
              </a:rPr>
              <a:t>the process, impact, &amp; benefits</a:t>
            </a:r>
            <a:endParaRPr sz="7000">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eforestation, Explained.&#10;✅Subscribe to One Tree Planted: https://bit.ly/2IsCtqc &#10;🌳Plant one tree: https://onetreeplanted.org/reforestation-plant-trees&#10;&#10;What is reforestation?&#10;Reforestation is the planting of trees in areas that have suffered from tree loss. One Tree Planted has reforestation projects all over the world and we plant trees for many, many reasons.&#10;&#10;Some of our reforestation projects focus on habitat restoration, some focus on replanting trees (when and where it's required) in the aftermath of huge forest fires. We also plant to secure water supplies, to help farmers shift from destructive agriculture, and of course, to remove carbon dioxide from the atmosphere.&#10;&#10;Reforestation is the best tool we have to prevent or mitigate climate catastrophes.&#10;&#10;Reforestation is in the news, and it's now the UN's decade of Ecosystem Restoration. From trillion tree challenges to the Great Green Wall, and record-setting attempts by national governments, reforestation is here, and it's growing bigger and bigger every year.&#10;&#10;But what does a reforestation project actually look like? It really depends on the project and the needs and species of the area! Watch the video to learn about what reforestation is, what it looks like, and why One Tree Planted is the leading reforestation charity in the world!&#10;&#10;🌳Want to learn more and plant one tree?&#10;Visit our website at https://onetreeplanted.org/reforestation-plant-trees&#10;&#10;🌲 About One Tree Planted:&#10;One Tree Planted is a 501(c)(3) non-profit organization and we plant trees! We are a tree-planting charity with a goal: to make it as simple as possible for anyone to plant trees. One dollar. One Tree.&#10;🙋‍♀️ We also run hundreds of tree planting events around the world for people to get outdoors and plant trees in their local communities.&#10;&#10;➡️ Follow what One Tree Planted is up to:&#10;🌱 Official website: https://onetreeplanted.org/reforestation&#10;📱 Instagram: https://instagram.com/onetreeplanted&#10;🙏🏼 Facebook: https://facebook.com/onetreeplanted&#10;🐦 Twitter: https://twitter.com/onetreeplanted&#10;&#10;&#10;&#10;&#10;MB01OXVTORG2CJA" id="60" name="Google Shape;60;p14" title="What is Reforestation? | Eco Facts | One Tree Planted">
            <a:hlinkClick r:id="rId3"/>
          </p:cNvPr>
          <p:cNvPicPr preferRelativeResize="0"/>
          <p:nvPr/>
        </p:nvPicPr>
        <p:blipFill>
          <a:blip r:embed="rId4">
            <a:alphaModFix/>
          </a:blip>
          <a:stretch>
            <a:fillRect/>
          </a:stretch>
        </p:blipFill>
        <p:spPr>
          <a:xfrm>
            <a:off x="1143000" y="0"/>
            <a:ext cx="6858000" cy="5143500"/>
          </a:xfrm>
          <a:prstGeom prst="rect">
            <a:avLst/>
          </a:prstGeom>
          <a:noFill/>
          <a:ln cap="flat" cmpd="sng" w="38100">
            <a:solidFill>
              <a:srgbClr val="B2723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mt="20000"/>
          </a:blip>
          <a:stretch>
            <a:fillRect/>
          </a:stretch>
        </p:blipFill>
        <p:spPr>
          <a:xfrm>
            <a:off x="7796814" y="0"/>
            <a:ext cx="2685272" cy="5143500"/>
          </a:xfrm>
          <a:prstGeom prst="rect">
            <a:avLst/>
          </a:prstGeom>
          <a:noFill/>
          <a:ln>
            <a:noFill/>
          </a:ln>
        </p:spPr>
      </p:pic>
      <p:sp>
        <p:nvSpPr>
          <p:cNvPr id="66" name="Google Shape;66;p15"/>
          <p:cNvSpPr txBox="1"/>
          <p:nvPr>
            <p:ph type="title"/>
          </p:nvPr>
        </p:nvSpPr>
        <p:spPr>
          <a:xfrm>
            <a:off x="0" y="445025"/>
            <a:ext cx="9144000" cy="572700"/>
          </a:xfrm>
          <a:prstGeom prst="rect">
            <a:avLst/>
          </a:prstGeom>
          <a:solidFill>
            <a:srgbClr val="B27233">
              <a:alpha val="70240"/>
            </a:srgbClr>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Merriweather"/>
                <a:ea typeface="Merriweather"/>
                <a:cs typeface="Merriweather"/>
                <a:sym typeface="Merriweather"/>
              </a:rPr>
              <a:t>Review Questions</a:t>
            </a:r>
            <a:endParaRPr>
              <a:latin typeface="Merriweather"/>
              <a:ea typeface="Merriweather"/>
              <a:cs typeface="Merriweather"/>
              <a:sym typeface="Merriweather"/>
            </a:endParaRPr>
          </a:p>
        </p:txBody>
      </p:sp>
      <p:sp>
        <p:nvSpPr>
          <p:cNvPr id="67" name="Google Shape;67;p15"/>
          <p:cNvSpPr txBox="1"/>
          <p:nvPr>
            <p:ph idx="1" type="body"/>
          </p:nvPr>
        </p:nvSpPr>
        <p:spPr>
          <a:xfrm>
            <a:off x="530400" y="1135175"/>
            <a:ext cx="7080300" cy="36621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Century Gothic"/>
              <a:buAutoNum type="arabicPeriod"/>
            </a:pPr>
            <a:r>
              <a:rPr lang="en" sz="1600">
                <a:solidFill>
                  <a:schemeClr val="dk1"/>
                </a:solidFill>
                <a:latin typeface="Century Gothic"/>
                <a:ea typeface="Century Gothic"/>
                <a:cs typeface="Century Gothic"/>
                <a:sym typeface="Century Gothic"/>
              </a:rPr>
              <a:t>What is deforestation?</a:t>
            </a:r>
            <a:endParaRPr sz="1600">
              <a:solidFill>
                <a:schemeClr val="dk1"/>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AutoNum type="arabicPeriod"/>
            </a:pPr>
            <a:r>
              <a:rPr lang="en" sz="1600">
                <a:solidFill>
                  <a:schemeClr val="dk1"/>
                </a:solidFill>
                <a:latin typeface="Century Gothic"/>
                <a:ea typeface="Century Gothic"/>
                <a:cs typeface="Century Gothic"/>
                <a:sym typeface="Century Gothic"/>
              </a:rPr>
              <a:t>What are some of the causes of deforestation?</a:t>
            </a:r>
            <a:endParaRPr sz="1600">
              <a:solidFill>
                <a:schemeClr val="dk1"/>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AutoNum type="arabicPeriod"/>
            </a:pPr>
            <a:r>
              <a:rPr lang="en" sz="1600">
                <a:solidFill>
                  <a:schemeClr val="dk1"/>
                </a:solidFill>
                <a:latin typeface="Century Gothic"/>
                <a:ea typeface="Century Gothic"/>
                <a:cs typeface="Century Gothic"/>
                <a:sym typeface="Century Gothic"/>
              </a:rPr>
              <a:t>What is reforestation?</a:t>
            </a:r>
            <a:endParaRPr sz="1600">
              <a:solidFill>
                <a:schemeClr val="dk1"/>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AutoNum type="arabicPeriod"/>
            </a:pPr>
            <a:r>
              <a:rPr lang="en" sz="1600">
                <a:solidFill>
                  <a:schemeClr val="dk1"/>
                </a:solidFill>
                <a:latin typeface="Century Gothic"/>
                <a:ea typeface="Century Gothic"/>
                <a:cs typeface="Century Gothic"/>
                <a:sym typeface="Century Gothic"/>
              </a:rPr>
              <a:t>What are some of the reasons for </a:t>
            </a:r>
            <a:r>
              <a:rPr lang="en" sz="1600">
                <a:solidFill>
                  <a:schemeClr val="dk1"/>
                </a:solidFill>
                <a:latin typeface="Century Gothic"/>
                <a:ea typeface="Century Gothic"/>
                <a:cs typeface="Century Gothic"/>
                <a:sym typeface="Century Gothic"/>
              </a:rPr>
              <a:t>reforestation</a:t>
            </a:r>
            <a:r>
              <a:rPr lang="en"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AutoNum type="arabicPeriod"/>
            </a:pPr>
            <a:r>
              <a:rPr lang="en" sz="1600">
                <a:solidFill>
                  <a:schemeClr val="dk1"/>
                </a:solidFill>
                <a:latin typeface="Century Gothic"/>
                <a:ea typeface="Century Gothic"/>
                <a:cs typeface="Century Gothic"/>
                <a:sym typeface="Century Gothic"/>
              </a:rPr>
              <a:t>What are the steps of reforestation for the One Tree Planted Organization?</a:t>
            </a:r>
            <a:endParaRPr sz="1600">
              <a:solidFill>
                <a:schemeClr val="dk1"/>
              </a:solidFill>
              <a:latin typeface="Century Gothic"/>
              <a:ea typeface="Century Gothic"/>
              <a:cs typeface="Century Gothic"/>
              <a:sym typeface="Century Gothic"/>
            </a:endParaRPr>
          </a:p>
          <a:p>
            <a:pPr indent="-304800" lvl="1" marL="914400" rtl="0" algn="l">
              <a:lnSpc>
                <a:spcPct val="150000"/>
              </a:lnSpc>
              <a:spcBef>
                <a:spcPts val="0"/>
              </a:spcBef>
              <a:spcAft>
                <a:spcPts val="0"/>
              </a:spcAft>
              <a:buClr>
                <a:schemeClr val="dk1"/>
              </a:buClr>
              <a:buSzPts val="1200"/>
              <a:buFont typeface="Century Gothic"/>
              <a:buAutoNum type="alphaLcPeriod"/>
            </a:pPr>
            <a:r>
              <a:t/>
            </a:r>
            <a:endParaRPr sz="1200">
              <a:solidFill>
                <a:schemeClr val="dk1"/>
              </a:solidFill>
              <a:latin typeface="Century Gothic"/>
              <a:ea typeface="Century Gothic"/>
              <a:cs typeface="Century Gothic"/>
              <a:sym typeface="Century Gothic"/>
            </a:endParaRPr>
          </a:p>
          <a:p>
            <a:pPr indent="-304800" lvl="1" marL="914400" rtl="0" algn="l">
              <a:lnSpc>
                <a:spcPct val="150000"/>
              </a:lnSpc>
              <a:spcBef>
                <a:spcPts val="0"/>
              </a:spcBef>
              <a:spcAft>
                <a:spcPts val="0"/>
              </a:spcAft>
              <a:buClr>
                <a:schemeClr val="dk1"/>
              </a:buClr>
              <a:buSzPts val="1200"/>
              <a:buFont typeface="Century Gothic"/>
              <a:buAutoNum type="alphaLcPeriod"/>
            </a:pP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indent="-304800" lvl="1" marL="914400" rtl="0" algn="l">
              <a:lnSpc>
                <a:spcPct val="150000"/>
              </a:lnSpc>
              <a:spcBef>
                <a:spcPts val="0"/>
              </a:spcBef>
              <a:spcAft>
                <a:spcPts val="0"/>
              </a:spcAft>
              <a:buClr>
                <a:schemeClr val="dk1"/>
              </a:buClr>
              <a:buSzPts val="1200"/>
              <a:buFont typeface="Century Gothic"/>
              <a:buAutoNum type="alphaLcPeriod"/>
            </a:pP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indent="-304800" lvl="1" marL="914400" rtl="0" algn="l">
              <a:lnSpc>
                <a:spcPct val="150000"/>
              </a:lnSpc>
              <a:spcBef>
                <a:spcPts val="0"/>
              </a:spcBef>
              <a:spcAft>
                <a:spcPts val="0"/>
              </a:spcAft>
              <a:buClr>
                <a:schemeClr val="dk1"/>
              </a:buClr>
              <a:buSzPts val="1200"/>
              <a:buFont typeface="Century Gothic"/>
              <a:buAutoNum type="alphaLcPeriod"/>
            </a:pP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indent="-304800" lvl="1" marL="914400" rtl="0" algn="l">
              <a:lnSpc>
                <a:spcPct val="150000"/>
              </a:lnSpc>
              <a:spcBef>
                <a:spcPts val="0"/>
              </a:spcBef>
              <a:spcAft>
                <a:spcPts val="0"/>
              </a:spcAft>
              <a:buClr>
                <a:schemeClr val="dk1"/>
              </a:buClr>
              <a:buSzPts val="1200"/>
              <a:buFont typeface="Century Gothic"/>
              <a:buAutoNum type="alphaLcPeriod"/>
            </a:pP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4294967295" type="title"/>
          </p:nvPr>
        </p:nvSpPr>
        <p:spPr>
          <a:xfrm>
            <a:off x="0" y="4570800"/>
            <a:ext cx="9144000" cy="572700"/>
          </a:xfrm>
          <a:prstGeom prst="rect">
            <a:avLst/>
          </a:prstGeom>
          <a:solidFill>
            <a:srgbClr val="B27233">
              <a:alpha val="70240"/>
            </a:srgbClr>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Steps of Reforestation</a:t>
            </a:r>
            <a:endParaRPr>
              <a:latin typeface="Merriweather"/>
              <a:ea typeface="Merriweather"/>
              <a:cs typeface="Merriweather"/>
              <a:sym typeface="Merriweather"/>
            </a:endParaRPr>
          </a:p>
        </p:txBody>
      </p:sp>
      <p:grpSp>
        <p:nvGrpSpPr>
          <p:cNvPr id="73" name="Google Shape;73;p16"/>
          <p:cNvGrpSpPr/>
          <p:nvPr/>
        </p:nvGrpSpPr>
        <p:grpSpPr>
          <a:xfrm>
            <a:off x="102988" y="531889"/>
            <a:ext cx="2214600" cy="3217636"/>
            <a:chOff x="0" y="1189989"/>
            <a:chExt cx="2214600" cy="3217636"/>
          </a:xfrm>
        </p:grpSpPr>
        <p:sp>
          <p:nvSpPr>
            <p:cNvPr id="74" name="Google Shape;74;p16"/>
            <p:cNvSpPr/>
            <p:nvPr/>
          </p:nvSpPr>
          <p:spPr>
            <a:xfrm>
              <a:off x="0" y="1189989"/>
              <a:ext cx="2214600" cy="669000"/>
            </a:xfrm>
            <a:prstGeom prst="homePlate">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LOCATION</a:t>
              </a:r>
              <a:endParaRPr>
                <a:solidFill>
                  <a:schemeClr val="dk1"/>
                </a:solidFill>
                <a:latin typeface="Roboto"/>
                <a:ea typeface="Roboto"/>
                <a:cs typeface="Roboto"/>
                <a:sym typeface="Roboto"/>
              </a:endParaRPr>
            </a:p>
          </p:txBody>
        </p:sp>
        <p:sp>
          <p:nvSpPr>
            <p:cNvPr id="75" name="Google Shape;75;p16"/>
            <p:cNvSpPr txBox="1"/>
            <p:nvPr/>
          </p:nvSpPr>
          <p:spPr>
            <a:xfrm>
              <a:off x="190938" y="2057125"/>
              <a:ext cx="17286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When locations are determined, several details need to be examined before the first tree is planted to ensure a positive social and environmental impact. This includes assessing the current condition of the land and land use. It also includes preparing the land for the planting process. </a:t>
              </a:r>
              <a:endParaRPr sz="1100">
                <a:solidFill>
                  <a:schemeClr val="dk1"/>
                </a:solidFill>
                <a:latin typeface="Roboto"/>
                <a:ea typeface="Roboto"/>
                <a:cs typeface="Roboto"/>
                <a:sym typeface="Roboto"/>
              </a:endParaRPr>
            </a:p>
          </p:txBody>
        </p:sp>
      </p:grpSp>
      <p:grpSp>
        <p:nvGrpSpPr>
          <p:cNvPr id="76" name="Google Shape;76;p16"/>
          <p:cNvGrpSpPr/>
          <p:nvPr/>
        </p:nvGrpSpPr>
        <p:grpSpPr>
          <a:xfrm>
            <a:off x="1941313" y="531675"/>
            <a:ext cx="2064000" cy="3217850"/>
            <a:chOff x="1838325" y="1189775"/>
            <a:chExt cx="2064000" cy="3217850"/>
          </a:xfrm>
        </p:grpSpPr>
        <p:sp>
          <p:nvSpPr>
            <p:cNvPr id="77" name="Google Shape;77;p16"/>
            <p:cNvSpPr/>
            <p:nvPr/>
          </p:nvSpPr>
          <p:spPr>
            <a:xfrm>
              <a:off x="1838325" y="1189775"/>
              <a:ext cx="2064000" cy="669000"/>
            </a:xfrm>
            <a:prstGeom prst="chevron">
              <a:avLst>
                <a:gd fmla="val 50000" name="adj"/>
              </a:avLst>
            </a:prstGeom>
            <a:solidFill>
              <a:srgbClr val="0B71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TREES</a:t>
              </a:r>
              <a:endParaRPr>
                <a:solidFill>
                  <a:schemeClr val="dk1"/>
                </a:solidFill>
                <a:latin typeface="Roboto"/>
                <a:ea typeface="Roboto"/>
                <a:cs typeface="Roboto"/>
                <a:sym typeface="Roboto"/>
              </a:endParaRPr>
            </a:p>
          </p:txBody>
        </p:sp>
        <p:sp>
          <p:nvSpPr>
            <p:cNvPr id="78" name="Google Shape;78;p16"/>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After the location is determined, foresters and conservation scientists must determine which trees to plant. Typically, this includes </a:t>
              </a:r>
              <a:r>
                <a:rPr lang="en" sz="1100">
                  <a:solidFill>
                    <a:schemeClr val="dk1"/>
                  </a:solidFill>
                  <a:latin typeface="Roboto"/>
                  <a:ea typeface="Roboto"/>
                  <a:cs typeface="Roboto"/>
                  <a:sym typeface="Roboto"/>
                </a:rPr>
                <a:t>knowledge</a:t>
              </a:r>
              <a:r>
                <a:rPr lang="en" sz="1100">
                  <a:solidFill>
                    <a:schemeClr val="dk1"/>
                  </a:solidFill>
                  <a:latin typeface="Roboto"/>
                  <a:ea typeface="Roboto"/>
                  <a:cs typeface="Roboto"/>
                  <a:sym typeface="Roboto"/>
                </a:rPr>
                <a:t> of plants native to that area and plants that will thrive in the selected location. </a:t>
              </a:r>
              <a:r>
                <a:rPr lang="en" sz="1100">
                  <a:solidFill>
                    <a:schemeClr val="dk1"/>
                  </a:solidFill>
                  <a:latin typeface="Roboto"/>
                  <a:ea typeface="Roboto"/>
                  <a:cs typeface="Roboto"/>
                  <a:sym typeface="Roboto"/>
                </a:rPr>
                <a:t>Scientists must also determine how many trees can be planted in the selected location. </a:t>
              </a:r>
              <a:endParaRPr sz="1100">
                <a:solidFill>
                  <a:schemeClr val="dk1"/>
                </a:solidFill>
                <a:latin typeface="Roboto"/>
                <a:ea typeface="Roboto"/>
                <a:cs typeface="Roboto"/>
                <a:sym typeface="Roboto"/>
              </a:endParaRPr>
            </a:p>
          </p:txBody>
        </p:sp>
      </p:grpSp>
      <p:grpSp>
        <p:nvGrpSpPr>
          <p:cNvPr id="79" name="Google Shape;79;p16"/>
          <p:cNvGrpSpPr/>
          <p:nvPr/>
        </p:nvGrpSpPr>
        <p:grpSpPr>
          <a:xfrm>
            <a:off x="3619737" y="531675"/>
            <a:ext cx="2064000" cy="3217850"/>
            <a:chOff x="3516750" y="1189775"/>
            <a:chExt cx="2064000" cy="3217850"/>
          </a:xfrm>
        </p:grpSpPr>
        <p:sp>
          <p:nvSpPr>
            <p:cNvPr id="80" name="Google Shape;80;p16"/>
            <p:cNvSpPr/>
            <p:nvPr/>
          </p:nvSpPr>
          <p:spPr>
            <a:xfrm>
              <a:off x="3516750" y="1189775"/>
              <a:ext cx="2064000" cy="669000"/>
            </a:xfrm>
            <a:prstGeom prst="chevron">
              <a:avLst>
                <a:gd fmla="val 50000" name="adj"/>
              </a:avLst>
            </a:prstGeom>
            <a:solidFill>
              <a:srgbClr val="0B77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ORDERING</a:t>
              </a:r>
              <a:endParaRPr>
                <a:solidFill>
                  <a:schemeClr val="dk1"/>
                </a:solidFill>
                <a:latin typeface="Roboto"/>
                <a:ea typeface="Roboto"/>
                <a:cs typeface="Roboto"/>
                <a:sym typeface="Roboto"/>
              </a:endParaRPr>
            </a:p>
          </p:txBody>
        </p:sp>
        <p:sp>
          <p:nvSpPr>
            <p:cNvPr id="81" name="Google Shape;81;p16"/>
            <p:cNvSpPr txBox="1"/>
            <p:nvPr/>
          </p:nvSpPr>
          <p:spPr>
            <a:xfrm>
              <a:off x="37394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Once the tree species is decided, the trees must be ordered. Seedlings and saplings are ordered in large quantities. Use of seedlings and saplings is more effective than </a:t>
              </a:r>
              <a:r>
                <a:rPr lang="en" sz="1100">
                  <a:solidFill>
                    <a:schemeClr val="dk1"/>
                  </a:solidFill>
                  <a:latin typeface="Roboto"/>
                  <a:ea typeface="Roboto"/>
                  <a:cs typeface="Roboto"/>
                  <a:sym typeface="Roboto"/>
                </a:rPr>
                <a:t>artificial</a:t>
              </a:r>
              <a:r>
                <a:rPr lang="en" sz="1100">
                  <a:solidFill>
                    <a:schemeClr val="dk1"/>
                  </a:solidFill>
                  <a:latin typeface="Roboto"/>
                  <a:ea typeface="Roboto"/>
                  <a:cs typeface="Roboto"/>
                  <a:sym typeface="Roboto"/>
                </a:rPr>
                <a:t> and natural seeding practices.  </a:t>
              </a:r>
              <a:endParaRPr sz="1100">
                <a:solidFill>
                  <a:schemeClr val="dk1"/>
                </a:solidFill>
                <a:latin typeface="Roboto"/>
                <a:ea typeface="Roboto"/>
                <a:cs typeface="Roboto"/>
                <a:sym typeface="Roboto"/>
              </a:endParaRPr>
            </a:p>
          </p:txBody>
        </p:sp>
      </p:grpSp>
      <p:grpSp>
        <p:nvGrpSpPr>
          <p:cNvPr id="82" name="Google Shape;82;p16"/>
          <p:cNvGrpSpPr/>
          <p:nvPr/>
        </p:nvGrpSpPr>
        <p:grpSpPr>
          <a:xfrm>
            <a:off x="6977012" y="531675"/>
            <a:ext cx="2064000" cy="3217850"/>
            <a:chOff x="6874025" y="1189775"/>
            <a:chExt cx="2064000" cy="3217850"/>
          </a:xfrm>
        </p:grpSpPr>
        <p:sp>
          <p:nvSpPr>
            <p:cNvPr id="83" name="Google Shape;83;p16"/>
            <p:cNvSpPr/>
            <p:nvPr/>
          </p:nvSpPr>
          <p:spPr>
            <a:xfrm>
              <a:off x="6874025" y="1189775"/>
              <a:ext cx="2064000" cy="669000"/>
            </a:xfrm>
            <a:prstGeom prst="chevron">
              <a:avLst>
                <a:gd fmla="val 50000" name="adj"/>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MAINTAINING</a:t>
              </a:r>
              <a:endParaRPr>
                <a:solidFill>
                  <a:schemeClr val="dk1"/>
                </a:solidFill>
                <a:latin typeface="Roboto"/>
                <a:ea typeface="Roboto"/>
                <a:cs typeface="Roboto"/>
                <a:sym typeface="Roboto"/>
              </a:endParaRPr>
            </a:p>
          </p:txBody>
        </p:sp>
        <p:sp>
          <p:nvSpPr>
            <p:cNvPr id="84" name="Google Shape;84;p16"/>
            <p:cNvSpPr txBox="1"/>
            <p:nvPr/>
          </p:nvSpPr>
          <p:spPr>
            <a:xfrm>
              <a:off x="71838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Once the seedlings and saplings are planted, they must still be </a:t>
              </a:r>
              <a:r>
                <a:rPr lang="en" sz="1100">
                  <a:solidFill>
                    <a:schemeClr val="dk1"/>
                  </a:solidFill>
                  <a:latin typeface="Roboto"/>
                  <a:ea typeface="Roboto"/>
                  <a:cs typeface="Roboto"/>
                  <a:sym typeface="Roboto"/>
                </a:rPr>
                <a:t>monitored</a:t>
              </a:r>
              <a:r>
                <a:rPr lang="en" sz="1100">
                  <a:solidFill>
                    <a:schemeClr val="dk1"/>
                  </a:solidFill>
                  <a:latin typeface="Roboto"/>
                  <a:ea typeface="Roboto"/>
                  <a:cs typeface="Roboto"/>
                  <a:sym typeface="Roboto"/>
                </a:rPr>
                <a:t> and maintained to ensure proper growth. This monitoring and </a:t>
              </a:r>
              <a:r>
                <a:rPr lang="en" sz="1100">
                  <a:solidFill>
                    <a:schemeClr val="dk1"/>
                  </a:solidFill>
                  <a:latin typeface="Roboto"/>
                  <a:ea typeface="Roboto"/>
                  <a:cs typeface="Roboto"/>
                  <a:sym typeface="Roboto"/>
                </a:rPr>
                <a:t>maintenance</a:t>
              </a:r>
              <a:r>
                <a:rPr lang="en" sz="1100">
                  <a:solidFill>
                    <a:schemeClr val="dk1"/>
                  </a:solidFill>
                  <a:latin typeface="Roboto"/>
                  <a:ea typeface="Roboto"/>
                  <a:cs typeface="Roboto"/>
                  <a:sym typeface="Roboto"/>
                </a:rPr>
                <a:t> can include weeding, clearing of brush, watering, repairing supports for saplings, and replacing dead/damaged plants. </a:t>
              </a:r>
              <a:endParaRPr sz="1100">
                <a:solidFill>
                  <a:schemeClr val="dk1"/>
                </a:solidFill>
                <a:latin typeface="Roboto"/>
                <a:ea typeface="Roboto"/>
                <a:cs typeface="Roboto"/>
                <a:sym typeface="Roboto"/>
              </a:endParaRPr>
            </a:p>
          </p:txBody>
        </p:sp>
      </p:grpSp>
      <p:grpSp>
        <p:nvGrpSpPr>
          <p:cNvPr id="85" name="Google Shape;85;p16"/>
          <p:cNvGrpSpPr/>
          <p:nvPr/>
        </p:nvGrpSpPr>
        <p:grpSpPr>
          <a:xfrm>
            <a:off x="5298338" y="531675"/>
            <a:ext cx="2064000" cy="3217850"/>
            <a:chOff x="5195350" y="1189775"/>
            <a:chExt cx="2064000" cy="3217850"/>
          </a:xfrm>
        </p:grpSpPr>
        <p:sp>
          <p:nvSpPr>
            <p:cNvPr id="86" name="Google Shape;86;p16"/>
            <p:cNvSpPr/>
            <p:nvPr/>
          </p:nvSpPr>
          <p:spPr>
            <a:xfrm>
              <a:off x="5195350" y="1189775"/>
              <a:ext cx="2064000" cy="669000"/>
            </a:xfrm>
            <a:prstGeom prst="chevron">
              <a:avLst>
                <a:gd fmla="val 50000" name="adj"/>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PLANTING</a:t>
              </a:r>
              <a:endParaRPr>
                <a:solidFill>
                  <a:schemeClr val="dk1"/>
                </a:solidFill>
                <a:latin typeface="Roboto"/>
                <a:ea typeface="Roboto"/>
                <a:cs typeface="Roboto"/>
                <a:sym typeface="Roboto"/>
              </a:endParaRPr>
            </a:p>
          </p:txBody>
        </p:sp>
        <p:sp>
          <p:nvSpPr>
            <p:cNvPr id="87" name="Google Shape;87;p16"/>
            <p:cNvSpPr txBox="1"/>
            <p:nvPr/>
          </p:nvSpPr>
          <p:spPr>
            <a:xfrm>
              <a:off x="54616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Seedlings and saplings are planted during effective growing seasons. Planters must also take into consideration the conditions of the land and soil prior to planting- </a:t>
              </a:r>
              <a:r>
                <a:rPr lang="en" sz="1100">
                  <a:solidFill>
                    <a:schemeClr val="dk1"/>
                  </a:solidFill>
                  <a:latin typeface="Roboto"/>
                  <a:ea typeface="Roboto"/>
                  <a:cs typeface="Roboto"/>
                  <a:sym typeface="Roboto"/>
                </a:rPr>
                <a:t>depending</a:t>
              </a:r>
              <a:r>
                <a:rPr lang="en" sz="1100">
                  <a:solidFill>
                    <a:schemeClr val="dk1"/>
                  </a:solidFill>
                  <a:latin typeface="Roboto"/>
                  <a:ea typeface="Roboto"/>
                  <a:cs typeface="Roboto"/>
                  <a:sym typeface="Roboto"/>
                </a:rPr>
                <a:t> on the type of deforestation that took place. </a:t>
              </a:r>
              <a:endParaRPr sz="1100">
                <a:solidFill>
                  <a:schemeClr val="dk1"/>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3">
            <a:alphaModFix amt="10000"/>
          </a:blip>
          <a:srcRect b="21501" l="0" r="50000" t="14370"/>
          <a:stretch/>
        </p:blipFill>
        <p:spPr>
          <a:xfrm>
            <a:off x="0" y="0"/>
            <a:ext cx="4572000" cy="5143500"/>
          </a:xfrm>
          <a:prstGeom prst="rect">
            <a:avLst/>
          </a:prstGeom>
          <a:noFill/>
          <a:ln>
            <a:noFill/>
          </a:ln>
        </p:spPr>
      </p:pic>
      <p:sp>
        <p:nvSpPr>
          <p:cNvPr id="93" name="Google Shape;93;p17"/>
          <p:cNvSpPr txBox="1"/>
          <p:nvPr>
            <p:ph type="title"/>
          </p:nvPr>
        </p:nvSpPr>
        <p:spPr>
          <a:xfrm>
            <a:off x="250050" y="1626000"/>
            <a:ext cx="4045200" cy="1891500"/>
          </a:xfrm>
          <a:prstGeom prst="rect">
            <a:avLst/>
          </a:prstGeom>
          <a:solidFill>
            <a:srgbClr val="B27233">
              <a:alpha val="70240"/>
            </a:srgbClr>
          </a:solidFill>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Merriweather"/>
                <a:ea typeface="Merriweather"/>
                <a:cs typeface="Merriweather"/>
                <a:sym typeface="Merriweather"/>
              </a:rPr>
              <a:t>Benefits</a:t>
            </a:r>
            <a:endParaRPr>
              <a:latin typeface="Merriweather"/>
              <a:ea typeface="Merriweather"/>
              <a:cs typeface="Merriweather"/>
              <a:sym typeface="Merriweather"/>
            </a:endParaRPr>
          </a:p>
        </p:txBody>
      </p:sp>
      <p:sp>
        <p:nvSpPr>
          <p:cNvPr id="94" name="Google Shape;94;p17"/>
          <p:cNvSpPr txBox="1"/>
          <p:nvPr>
            <p:ph idx="2" type="body"/>
          </p:nvPr>
        </p:nvSpPr>
        <p:spPr>
          <a:xfrm>
            <a:off x="4899675" y="255300"/>
            <a:ext cx="4009500" cy="4632900"/>
          </a:xfrm>
          <a:prstGeom prst="rect">
            <a:avLst/>
          </a:prstGeom>
        </p:spPr>
        <p:txBody>
          <a:bodyPr anchorCtr="0" anchor="ctr"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en" sz="1300"/>
              <a:t>Trees store</a:t>
            </a:r>
            <a:r>
              <a:rPr lang="en" sz="1300"/>
              <a:t> carbon dioxide in their leaves, trunks, and roots - reducing greenhouse gases</a:t>
            </a:r>
            <a:endParaRPr sz="1300"/>
          </a:p>
          <a:p>
            <a:pPr indent="-311150" lvl="0" marL="457200" rtl="0" algn="l">
              <a:lnSpc>
                <a:spcPct val="150000"/>
              </a:lnSpc>
              <a:spcBef>
                <a:spcPts val="0"/>
              </a:spcBef>
              <a:spcAft>
                <a:spcPts val="0"/>
              </a:spcAft>
              <a:buSzPts val="1300"/>
              <a:buChar char="❖"/>
            </a:pPr>
            <a:r>
              <a:rPr lang="en" sz="1300"/>
              <a:t>Removes air pollutants</a:t>
            </a:r>
            <a:endParaRPr sz="1300"/>
          </a:p>
          <a:p>
            <a:pPr indent="-311150" lvl="0" marL="457200" rtl="0" algn="l">
              <a:lnSpc>
                <a:spcPct val="150000"/>
              </a:lnSpc>
              <a:spcBef>
                <a:spcPts val="0"/>
              </a:spcBef>
              <a:spcAft>
                <a:spcPts val="0"/>
              </a:spcAft>
              <a:buSzPts val="1300"/>
              <a:buChar char="❖"/>
            </a:pPr>
            <a:r>
              <a:rPr lang="en" sz="1300"/>
              <a:t>Prevents soil erosion by growing roots that hold the soil together</a:t>
            </a:r>
            <a:endParaRPr sz="1300"/>
          </a:p>
          <a:p>
            <a:pPr indent="-311150" lvl="0" marL="457200" rtl="0" algn="l">
              <a:lnSpc>
                <a:spcPct val="150000"/>
              </a:lnSpc>
              <a:spcBef>
                <a:spcPts val="0"/>
              </a:spcBef>
              <a:spcAft>
                <a:spcPts val="0"/>
              </a:spcAft>
              <a:buSzPts val="1300"/>
              <a:buChar char="❖"/>
            </a:pPr>
            <a:r>
              <a:rPr lang="en" sz="1300"/>
              <a:t>Provides </a:t>
            </a:r>
            <a:r>
              <a:rPr lang="en" sz="1300"/>
              <a:t>habitat insects and animals</a:t>
            </a:r>
            <a:endParaRPr sz="1300"/>
          </a:p>
          <a:p>
            <a:pPr indent="-311150" lvl="0" marL="457200" rtl="0" algn="l">
              <a:lnSpc>
                <a:spcPct val="150000"/>
              </a:lnSpc>
              <a:spcBef>
                <a:spcPts val="0"/>
              </a:spcBef>
              <a:spcAft>
                <a:spcPts val="0"/>
              </a:spcAft>
              <a:buSzPts val="1300"/>
              <a:buChar char="❖"/>
            </a:pPr>
            <a:r>
              <a:rPr lang="en" sz="1300"/>
              <a:t>Reduces the impact of global warming and climate change</a:t>
            </a:r>
            <a:endParaRPr sz="1300"/>
          </a:p>
          <a:p>
            <a:pPr indent="-311150" lvl="0" marL="457200" rtl="0" algn="l">
              <a:lnSpc>
                <a:spcPct val="150000"/>
              </a:lnSpc>
              <a:spcBef>
                <a:spcPts val="0"/>
              </a:spcBef>
              <a:spcAft>
                <a:spcPts val="0"/>
              </a:spcAft>
              <a:buSzPts val="1300"/>
              <a:buChar char="❖"/>
            </a:pPr>
            <a:r>
              <a:rPr lang="en" sz="1300"/>
              <a:t>Helps to protect endangered species</a:t>
            </a:r>
            <a:endParaRPr sz="1300"/>
          </a:p>
          <a:p>
            <a:pPr indent="-311150" lvl="0" marL="457200" rtl="0" algn="l">
              <a:lnSpc>
                <a:spcPct val="150000"/>
              </a:lnSpc>
              <a:spcBef>
                <a:spcPts val="0"/>
              </a:spcBef>
              <a:spcAft>
                <a:spcPts val="0"/>
              </a:spcAft>
              <a:buSzPts val="1300"/>
              <a:buChar char="❖"/>
            </a:pPr>
            <a:r>
              <a:rPr lang="en" sz="1300"/>
              <a:t>Filters our drinking water through their roots</a:t>
            </a:r>
            <a:endParaRPr sz="1300"/>
          </a:p>
          <a:p>
            <a:pPr indent="-311150" lvl="0" marL="457200" rtl="0" algn="l">
              <a:lnSpc>
                <a:spcPct val="150000"/>
              </a:lnSpc>
              <a:spcBef>
                <a:spcPts val="0"/>
              </a:spcBef>
              <a:spcAft>
                <a:spcPts val="0"/>
              </a:spcAft>
              <a:buSzPts val="1300"/>
              <a:buChar char="❖"/>
            </a:pPr>
            <a:r>
              <a:rPr lang="en" sz="1300"/>
              <a:t>Prevents floods and landslides by absorbing water and slowly releasing it via transpiration</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3">
            <a:alphaModFix amt="10000"/>
          </a:blip>
          <a:srcRect b="21504" l="0" r="0" t="31727"/>
          <a:stretch/>
        </p:blipFill>
        <p:spPr>
          <a:xfrm>
            <a:off x="0" y="1392300"/>
            <a:ext cx="9144000" cy="3751200"/>
          </a:xfrm>
          <a:prstGeom prst="rect">
            <a:avLst/>
          </a:prstGeom>
          <a:noFill/>
          <a:ln>
            <a:noFill/>
          </a:ln>
        </p:spPr>
      </p:pic>
      <p:sp>
        <p:nvSpPr>
          <p:cNvPr id="100" name="Google Shape;100;p18"/>
          <p:cNvSpPr txBox="1"/>
          <p:nvPr>
            <p:ph type="title"/>
          </p:nvPr>
        </p:nvSpPr>
        <p:spPr>
          <a:xfrm>
            <a:off x="0" y="0"/>
            <a:ext cx="9144000" cy="1392300"/>
          </a:xfrm>
          <a:prstGeom prst="rect">
            <a:avLst/>
          </a:prstGeom>
          <a:solidFill>
            <a:srgbClr val="B27233">
              <a:alpha val="70240"/>
            </a:srgbClr>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Merriweather"/>
                <a:ea typeface="Merriweather"/>
                <a:cs typeface="Merriweather"/>
                <a:sym typeface="Merriweather"/>
              </a:rPr>
              <a:t>Reforestation</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at</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The Confederated Tribes of Grand Ronde</a:t>
            </a:r>
            <a:endParaRPr>
              <a:latin typeface="Merriweather"/>
              <a:ea typeface="Merriweather"/>
              <a:cs typeface="Merriweather"/>
              <a:sym typeface="Merriweather"/>
            </a:endParaRPr>
          </a:p>
        </p:txBody>
      </p:sp>
      <p:sp>
        <p:nvSpPr>
          <p:cNvPr id="101" name="Google Shape;101;p18"/>
          <p:cNvSpPr txBox="1"/>
          <p:nvPr>
            <p:ph idx="1" type="body"/>
          </p:nvPr>
        </p:nvSpPr>
        <p:spPr>
          <a:xfrm>
            <a:off x="341250" y="1546925"/>
            <a:ext cx="8461500" cy="3273600"/>
          </a:xfrm>
          <a:prstGeom prst="rect">
            <a:avLst/>
          </a:prstGeom>
          <a:solidFill>
            <a:srgbClr val="FFFFFF">
              <a:alpha val="23210"/>
            </a:srgbClr>
          </a:solidFill>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400">
                <a:solidFill>
                  <a:schemeClr val="dk1"/>
                </a:solidFill>
                <a:latin typeface="Century Gothic"/>
                <a:ea typeface="Century Gothic"/>
                <a:cs typeface="Century Gothic"/>
                <a:sym typeface="Century Gothic"/>
              </a:rPr>
              <a:t>Silviculture and Fire Protection Program at the Confederated Tribes of Grand Ronde promotes the Tribal tradition of being </a:t>
            </a:r>
            <a:r>
              <a:rPr b="1" lang="en" sz="1400" u="sng">
                <a:solidFill>
                  <a:schemeClr val="dk1"/>
                </a:solidFill>
                <a:latin typeface="Century Gothic"/>
                <a:ea typeface="Century Gothic"/>
                <a:cs typeface="Century Gothic"/>
                <a:sym typeface="Century Gothic"/>
              </a:rPr>
              <a:t>good stewards</a:t>
            </a:r>
            <a:r>
              <a:rPr b="1" lang="en" sz="1400">
                <a:solidFill>
                  <a:schemeClr val="dk1"/>
                </a:solidFill>
                <a:latin typeface="Century Gothic"/>
                <a:ea typeface="Century Gothic"/>
                <a:cs typeface="Century Gothic"/>
                <a:sym typeface="Century Gothic"/>
              </a:rPr>
              <a:t> of all natural resources by </a:t>
            </a:r>
            <a:r>
              <a:rPr b="1" lang="en" sz="1400" u="sng">
                <a:solidFill>
                  <a:schemeClr val="dk1"/>
                </a:solidFill>
                <a:latin typeface="Century Gothic"/>
                <a:ea typeface="Century Gothic"/>
                <a:cs typeface="Century Gothic"/>
                <a:sym typeface="Century Gothic"/>
              </a:rPr>
              <a:t>protecting</a:t>
            </a:r>
            <a:r>
              <a:rPr b="1" lang="en" sz="1400">
                <a:solidFill>
                  <a:schemeClr val="dk1"/>
                </a:solidFill>
                <a:latin typeface="Century Gothic"/>
                <a:ea typeface="Century Gothic"/>
                <a:cs typeface="Century Gothic"/>
                <a:sym typeface="Century Gothic"/>
              </a:rPr>
              <a:t> and </a:t>
            </a:r>
            <a:r>
              <a:rPr b="1" lang="en" sz="1400" u="sng">
                <a:solidFill>
                  <a:schemeClr val="dk1"/>
                </a:solidFill>
                <a:latin typeface="Century Gothic"/>
                <a:ea typeface="Century Gothic"/>
                <a:cs typeface="Century Gothic"/>
                <a:sym typeface="Century Gothic"/>
              </a:rPr>
              <a:t>maintaining</a:t>
            </a:r>
            <a:r>
              <a:rPr b="1" lang="en" sz="1400">
                <a:solidFill>
                  <a:schemeClr val="dk1"/>
                </a:solidFill>
                <a:latin typeface="Century Gothic"/>
                <a:ea typeface="Century Gothic"/>
                <a:cs typeface="Century Gothic"/>
                <a:sym typeface="Century Gothic"/>
              </a:rPr>
              <a:t> forest </a:t>
            </a:r>
            <a:r>
              <a:rPr b="1" lang="en" sz="1400" u="sng">
                <a:solidFill>
                  <a:schemeClr val="dk1"/>
                </a:solidFill>
                <a:latin typeface="Century Gothic"/>
                <a:ea typeface="Century Gothic"/>
                <a:cs typeface="Century Gothic"/>
                <a:sym typeface="Century Gothic"/>
              </a:rPr>
              <a:t>health</a:t>
            </a:r>
            <a:r>
              <a:rPr b="1" lang="en" sz="1400">
                <a:solidFill>
                  <a:schemeClr val="dk1"/>
                </a:solidFill>
                <a:latin typeface="Century Gothic"/>
                <a:ea typeface="Century Gothic"/>
                <a:cs typeface="Century Gothic"/>
                <a:sym typeface="Century Gothic"/>
              </a:rPr>
              <a:t> and </a:t>
            </a:r>
            <a:r>
              <a:rPr b="1" lang="en" sz="1400" u="sng">
                <a:solidFill>
                  <a:schemeClr val="dk1"/>
                </a:solidFill>
                <a:latin typeface="Century Gothic"/>
                <a:ea typeface="Century Gothic"/>
                <a:cs typeface="Century Gothic"/>
                <a:sym typeface="Century Gothic"/>
              </a:rPr>
              <a:t>productivity</a:t>
            </a:r>
            <a:r>
              <a:rPr b="1" lang="en" sz="1400">
                <a:solidFill>
                  <a:schemeClr val="dk1"/>
                </a:solidFill>
                <a:latin typeface="Century Gothic"/>
                <a:ea typeface="Century Gothic"/>
                <a:cs typeface="Century Gothic"/>
                <a:sym typeface="Century Gothic"/>
              </a:rPr>
              <a:t> for future use.</a:t>
            </a:r>
            <a:endParaRPr b="1" sz="1400">
              <a:solidFill>
                <a:schemeClr val="dk1"/>
              </a:solidFill>
              <a:latin typeface="Century Gothic"/>
              <a:ea typeface="Century Gothic"/>
              <a:cs typeface="Century Gothic"/>
              <a:sym typeface="Century Gothic"/>
            </a:endParaRPr>
          </a:p>
          <a:p>
            <a:pPr indent="0" lvl="0" marL="0" rtl="0" algn="ctr">
              <a:lnSpc>
                <a:spcPct val="150000"/>
              </a:lnSpc>
              <a:spcBef>
                <a:spcPts val="1200"/>
              </a:spcBef>
              <a:spcAft>
                <a:spcPts val="0"/>
              </a:spcAft>
              <a:buNone/>
            </a:pPr>
            <a:r>
              <a:rPr b="1" lang="en" sz="1400">
                <a:solidFill>
                  <a:schemeClr val="dk1"/>
                </a:solidFill>
                <a:latin typeface="Century Gothic"/>
                <a:ea typeface="Century Gothic"/>
                <a:cs typeface="Century Gothic"/>
                <a:sym typeface="Century Gothic"/>
              </a:rPr>
              <a:t>Reforestation of land following harvest locations is an important factor in assuring the </a:t>
            </a:r>
            <a:r>
              <a:rPr b="1" lang="en" sz="1400">
                <a:solidFill>
                  <a:schemeClr val="dk1"/>
                </a:solidFill>
                <a:latin typeface="Century Gothic"/>
                <a:ea typeface="Century Gothic"/>
                <a:cs typeface="Century Gothic"/>
                <a:sym typeface="Century Gothic"/>
              </a:rPr>
              <a:t>continuous</a:t>
            </a:r>
            <a:r>
              <a:rPr b="1" lang="en" sz="1400">
                <a:solidFill>
                  <a:schemeClr val="dk1"/>
                </a:solidFill>
                <a:latin typeface="Century Gothic"/>
                <a:ea typeface="Century Gothic"/>
                <a:cs typeface="Century Gothic"/>
                <a:sym typeface="Century Gothic"/>
              </a:rPr>
              <a:t> growth and harvesting of trees. </a:t>
            </a:r>
            <a:endParaRPr b="1" sz="1400">
              <a:solidFill>
                <a:schemeClr val="dk1"/>
              </a:solidFill>
              <a:latin typeface="Century Gothic"/>
              <a:ea typeface="Century Gothic"/>
              <a:cs typeface="Century Gothic"/>
              <a:sym typeface="Century Gothic"/>
            </a:endParaRPr>
          </a:p>
          <a:p>
            <a:pPr indent="0" lvl="0" marL="0" rtl="0" algn="ctr">
              <a:lnSpc>
                <a:spcPct val="150000"/>
              </a:lnSpc>
              <a:spcBef>
                <a:spcPts val="1200"/>
              </a:spcBef>
              <a:spcAft>
                <a:spcPts val="1200"/>
              </a:spcAft>
              <a:buNone/>
            </a:pPr>
            <a:r>
              <a:rPr b="1" lang="en" sz="1400">
                <a:solidFill>
                  <a:schemeClr val="dk1"/>
                </a:solidFill>
                <a:latin typeface="Century Gothic"/>
                <a:ea typeface="Century Gothic"/>
                <a:cs typeface="Century Gothic"/>
                <a:sym typeface="Century Gothic"/>
              </a:rPr>
              <a:t>The Confederated Tribes of Grand Ronde manages and maintains approximately 11,000 acres of land.</a:t>
            </a:r>
            <a:r>
              <a:rPr lang="en" sz="1400">
                <a:solidFill>
                  <a:schemeClr val="dk1"/>
                </a:solidFill>
                <a:latin typeface="Century Gothic"/>
                <a:ea typeface="Century Gothic"/>
                <a:cs typeface="Century Gothic"/>
                <a:sym typeface="Century Gothic"/>
              </a:rPr>
              <a:t>  </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rotWithShape="1">
          <a:blip r:embed="rId3">
            <a:alphaModFix amt="10000"/>
          </a:blip>
          <a:srcRect b="21501" l="0" r="0" t="14370"/>
          <a:stretch/>
        </p:blipFill>
        <p:spPr>
          <a:xfrm>
            <a:off x="0" y="0"/>
            <a:ext cx="9144000" cy="5143500"/>
          </a:xfrm>
          <a:prstGeom prst="rect">
            <a:avLst/>
          </a:prstGeom>
          <a:noFill/>
          <a:ln>
            <a:noFill/>
          </a:ln>
        </p:spPr>
      </p:pic>
      <p:grpSp>
        <p:nvGrpSpPr>
          <p:cNvPr id="107" name="Google Shape;107;p19"/>
          <p:cNvGrpSpPr/>
          <p:nvPr/>
        </p:nvGrpSpPr>
        <p:grpSpPr>
          <a:xfrm>
            <a:off x="630730" y="701375"/>
            <a:ext cx="7380845" cy="911100"/>
            <a:chOff x="630730" y="701375"/>
            <a:chExt cx="7380845" cy="911100"/>
          </a:xfrm>
        </p:grpSpPr>
        <p:sp>
          <p:nvSpPr>
            <p:cNvPr id="108" name="Google Shape;108;p19"/>
            <p:cNvSpPr txBox="1"/>
            <p:nvPr/>
          </p:nvSpPr>
          <p:spPr>
            <a:xfrm>
              <a:off x="630730" y="931175"/>
              <a:ext cx="20844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700">
                  <a:solidFill>
                    <a:schemeClr val="dk1"/>
                  </a:solidFill>
                  <a:latin typeface="Roboto Medium"/>
                  <a:ea typeface="Roboto Medium"/>
                  <a:cs typeface="Roboto Medium"/>
                  <a:sym typeface="Roboto Medium"/>
                </a:rPr>
                <a:t>Site Preparation</a:t>
              </a:r>
              <a:endParaRPr sz="2700">
                <a:solidFill>
                  <a:schemeClr val="dk1"/>
                </a:solidFill>
                <a:latin typeface="Roboto Medium"/>
                <a:ea typeface="Roboto Medium"/>
                <a:cs typeface="Roboto Medium"/>
                <a:sym typeface="Roboto Medium"/>
              </a:endParaRPr>
            </a:p>
          </p:txBody>
        </p:sp>
        <p:sp>
          <p:nvSpPr>
            <p:cNvPr id="109" name="Google Shape;109;p19"/>
            <p:cNvSpPr/>
            <p:nvPr/>
          </p:nvSpPr>
          <p:spPr>
            <a:xfrm>
              <a:off x="2789775" y="701375"/>
              <a:ext cx="5221800" cy="911100"/>
            </a:xfrm>
            <a:prstGeom prst="rect">
              <a:avLst/>
            </a:prstGeom>
            <a:solidFill>
              <a:srgbClr val="08563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9"/>
            <p:cNvSpPr txBox="1"/>
            <p:nvPr/>
          </p:nvSpPr>
          <p:spPr>
            <a:xfrm>
              <a:off x="2914400" y="809075"/>
              <a:ext cx="4887600" cy="731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Controlled burns and machinery are used to clear extra vegetation and logging debris. This helps to reduce fire hazard, provide room for planting of tree seedlings, lessen initial competition from other vegetation, and limit the cover for seedling damaging rodents</a:t>
              </a:r>
              <a:endParaRPr sz="1200">
                <a:solidFill>
                  <a:srgbClr val="FFFFFF"/>
                </a:solidFill>
                <a:latin typeface="Roboto"/>
                <a:ea typeface="Roboto"/>
                <a:cs typeface="Roboto"/>
                <a:sym typeface="Roboto"/>
              </a:endParaRPr>
            </a:p>
          </p:txBody>
        </p:sp>
      </p:grpSp>
      <p:sp>
        <p:nvSpPr>
          <p:cNvPr id="111" name="Google Shape;111;p19"/>
          <p:cNvSpPr txBox="1"/>
          <p:nvPr/>
        </p:nvSpPr>
        <p:spPr>
          <a:xfrm>
            <a:off x="444180" y="1815550"/>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700">
                <a:solidFill>
                  <a:schemeClr val="dk1"/>
                </a:solidFill>
                <a:latin typeface="Roboto Medium"/>
                <a:ea typeface="Roboto Medium"/>
                <a:cs typeface="Roboto Medium"/>
                <a:sym typeface="Roboto Medium"/>
              </a:rPr>
              <a:t>Methods</a:t>
            </a:r>
            <a:endParaRPr sz="2700">
              <a:solidFill>
                <a:schemeClr val="dk1"/>
              </a:solidFill>
              <a:latin typeface="Roboto Medium"/>
              <a:ea typeface="Roboto Medium"/>
              <a:cs typeface="Roboto Medium"/>
              <a:sym typeface="Roboto Medium"/>
            </a:endParaRPr>
          </a:p>
        </p:txBody>
      </p:sp>
      <p:sp>
        <p:nvSpPr>
          <p:cNvPr id="112" name="Google Shape;112;p19"/>
          <p:cNvSpPr/>
          <p:nvPr/>
        </p:nvSpPr>
        <p:spPr>
          <a:xfrm>
            <a:off x="2789775" y="1671200"/>
            <a:ext cx="5221800" cy="911100"/>
          </a:xfrm>
          <a:prstGeom prst="rect">
            <a:avLst/>
          </a:prstGeom>
          <a:solidFill>
            <a:srgbClr val="0B714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9"/>
          <p:cNvSpPr txBox="1"/>
          <p:nvPr/>
        </p:nvSpPr>
        <p:spPr>
          <a:xfrm>
            <a:off x="2914374" y="1971900"/>
            <a:ext cx="48876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Planting seedlings and saplings is the primary method of reforestation on the Reservation. Douglas-fir is the major species planted, comprising 85 to 95 percent of the total trees. </a:t>
            </a:r>
            <a:endParaRPr sz="1200">
              <a:solidFill>
                <a:srgbClr val="FFFFFF"/>
              </a:solidFill>
              <a:latin typeface="Roboto"/>
              <a:ea typeface="Roboto"/>
              <a:cs typeface="Roboto"/>
              <a:sym typeface="Roboto"/>
            </a:endParaRPr>
          </a:p>
        </p:txBody>
      </p:sp>
      <p:sp>
        <p:nvSpPr>
          <p:cNvPr id="114" name="Google Shape;114;p19"/>
          <p:cNvSpPr txBox="1"/>
          <p:nvPr/>
        </p:nvSpPr>
        <p:spPr>
          <a:xfrm>
            <a:off x="562850" y="2696625"/>
            <a:ext cx="2152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700">
                <a:solidFill>
                  <a:schemeClr val="dk1"/>
                </a:solidFill>
                <a:latin typeface="Roboto Medium"/>
                <a:ea typeface="Roboto Medium"/>
                <a:cs typeface="Roboto Medium"/>
                <a:sym typeface="Roboto Medium"/>
              </a:rPr>
              <a:t>Seed Source</a:t>
            </a:r>
            <a:endParaRPr sz="2700">
              <a:solidFill>
                <a:schemeClr val="dk1"/>
              </a:solidFill>
              <a:latin typeface="Roboto Medium"/>
              <a:ea typeface="Roboto Medium"/>
              <a:cs typeface="Roboto Medium"/>
              <a:sym typeface="Roboto Medium"/>
            </a:endParaRPr>
          </a:p>
        </p:txBody>
      </p:sp>
      <p:sp>
        <p:nvSpPr>
          <p:cNvPr id="115" name="Google Shape;115;p19"/>
          <p:cNvSpPr/>
          <p:nvPr/>
        </p:nvSpPr>
        <p:spPr>
          <a:xfrm>
            <a:off x="2789775" y="2646450"/>
            <a:ext cx="5221800" cy="805800"/>
          </a:xfrm>
          <a:prstGeom prst="rect">
            <a:avLst/>
          </a:prstGeom>
          <a:solidFill>
            <a:srgbClr val="0B774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9"/>
          <p:cNvSpPr txBox="1"/>
          <p:nvPr/>
        </p:nvSpPr>
        <p:spPr>
          <a:xfrm>
            <a:off x="2914400" y="2761500"/>
            <a:ext cx="4887600" cy="564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CTGR works with the BLM to obtain seeds from its forest genetics program. The seeds have been genetically controlled for growth, tree </a:t>
            </a:r>
            <a:r>
              <a:rPr lang="en" sz="1200">
                <a:solidFill>
                  <a:srgbClr val="FFFFFF"/>
                </a:solidFill>
                <a:latin typeface="Roboto"/>
                <a:ea typeface="Roboto"/>
                <a:cs typeface="Roboto"/>
                <a:sym typeface="Roboto"/>
              </a:rPr>
              <a:t>form</a:t>
            </a:r>
            <a:r>
              <a:rPr lang="en" sz="1200">
                <a:solidFill>
                  <a:srgbClr val="FFFFFF"/>
                </a:solidFill>
                <a:latin typeface="Roboto"/>
                <a:ea typeface="Roboto"/>
                <a:cs typeface="Roboto"/>
                <a:sym typeface="Roboto"/>
              </a:rPr>
              <a:t>, and resistance to disease. </a:t>
            </a:r>
            <a:endParaRPr sz="1200">
              <a:solidFill>
                <a:srgbClr val="FFFFFF"/>
              </a:solidFill>
              <a:latin typeface="Roboto"/>
              <a:ea typeface="Roboto"/>
              <a:cs typeface="Roboto"/>
              <a:sym typeface="Roboto"/>
            </a:endParaRPr>
          </a:p>
        </p:txBody>
      </p:sp>
      <p:sp>
        <p:nvSpPr>
          <p:cNvPr id="117" name="Google Shape;117;p19"/>
          <p:cNvSpPr txBox="1"/>
          <p:nvPr/>
        </p:nvSpPr>
        <p:spPr>
          <a:xfrm>
            <a:off x="839925" y="3581000"/>
            <a:ext cx="1875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700">
                <a:solidFill>
                  <a:schemeClr val="dk1"/>
                </a:solidFill>
                <a:latin typeface="Roboto Medium"/>
                <a:ea typeface="Roboto Medium"/>
                <a:cs typeface="Roboto Medium"/>
                <a:sym typeface="Roboto Medium"/>
              </a:rPr>
              <a:t>Monitoring</a:t>
            </a:r>
            <a:endParaRPr sz="2700">
              <a:solidFill>
                <a:schemeClr val="dk1"/>
              </a:solidFill>
              <a:latin typeface="Roboto Medium"/>
              <a:ea typeface="Roboto Medium"/>
              <a:cs typeface="Roboto Medium"/>
              <a:sym typeface="Roboto Medium"/>
            </a:endParaRPr>
          </a:p>
        </p:txBody>
      </p:sp>
      <p:sp>
        <p:nvSpPr>
          <p:cNvPr id="118" name="Google Shape;118;p19"/>
          <p:cNvSpPr/>
          <p:nvPr/>
        </p:nvSpPr>
        <p:spPr>
          <a:xfrm>
            <a:off x="2789772" y="3530825"/>
            <a:ext cx="5221800" cy="731700"/>
          </a:xfrm>
          <a:prstGeom prst="rect">
            <a:avLst/>
          </a:prstGeom>
          <a:solidFill>
            <a:srgbClr val="0C8148"/>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9"/>
          <p:cNvSpPr txBox="1"/>
          <p:nvPr/>
        </p:nvSpPr>
        <p:spPr>
          <a:xfrm>
            <a:off x="2914403" y="3737375"/>
            <a:ext cx="48876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Improvement activities such as thinning, fertilization, and pruning promote growth and maintain health and productivity. </a:t>
            </a:r>
            <a:endParaRPr sz="12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